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1"/>
  </p:notesMasterIdLst>
  <p:sldIdLst>
    <p:sldId id="256" r:id="rId2"/>
    <p:sldId id="347" r:id="rId3"/>
    <p:sldId id="257" r:id="rId4"/>
    <p:sldId id="308" r:id="rId5"/>
    <p:sldId id="258" r:id="rId6"/>
    <p:sldId id="259" r:id="rId7"/>
    <p:sldId id="309" r:id="rId8"/>
    <p:sldId id="260" r:id="rId9"/>
    <p:sldId id="261" r:id="rId10"/>
    <p:sldId id="262" r:id="rId11"/>
    <p:sldId id="263" r:id="rId12"/>
    <p:sldId id="310" r:id="rId13"/>
    <p:sldId id="267" r:id="rId14"/>
    <p:sldId id="269" r:id="rId15"/>
    <p:sldId id="311" r:id="rId16"/>
    <p:sldId id="312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313" r:id="rId28"/>
    <p:sldId id="317" r:id="rId29"/>
    <p:sldId id="321" r:id="rId30"/>
    <p:sldId id="322" r:id="rId31"/>
    <p:sldId id="319" r:id="rId32"/>
    <p:sldId id="320" r:id="rId33"/>
    <p:sldId id="281" r:id="rId34"/>
    <p:sldId id="280" r:id="rId35"/>
    <p:sldId id="323" r:id="rId36"/>
    <p:sldId id="325" r:id="rId37"/>
    <p:sldId id="326" r:id="rId38"/>
    <p:sldId id="324" r:id="rId39"/>
    <p:sldId id="283" r:id="rId40"/>
    <p:sldId id="314" r:id="rId41"/>
    <p:sldId id="327" r:id="rId42"/>
    <p:sldId id="286" r:id="rId43"/>
    <p:sldId id="328" r:id="rId44"/>
    <p:sldId id="329" r:id="rId45"/>
    <p:sldId id="330" r:id="rId46"/>
    <p:sldId id="287" r:id="rId47"/>
    <p:sldId id="288" r:id="rId48"/>
    <p:sldId id="289" r:id="rId49"/>
    <p:sldId id="290" r:id="rId50"/>
    <p:sldId id="291" r:id="rId51"/>
    <p:sldId id="292" r:id="rId52"/>
    <p:sldId id="293" r:id="rId53"/>
    <p:sldId id="294" r:id="rId54"/>
    <p:sldId id="295" r:id="rId55"/>
    <p:sldId id="296" r:id="rId56"/>
    <p:sldId id="297" r:id="rId57"/>
    <p:sldId id="298" r:id="rId58"/>
    <p:sldId id="299" r:id="rId59"/>
    <p:sldId id="300" r:id="rId60"/>
    <p:sldId id="301" r:id="rId61"/>
    <p:sldId id="302" r:id="rId62"/>
    <p:sldId id="303" r:id="rId63"/>
    <p:sldId id="304" r:id="rId64"/>
    <p:sldId id="305" r:id="rId65"/>
    <p:sldId id="306" r:id="rId66"/>
    <p:sldId id="307" r:id="rId67"/>
    <p:sldId id="338" r:id="rId68"/>
    <p:sldId id="332" r:id="rId69"/>
    <p:sldId id="340" r:id="rId70"/>
    <p:sldId id="341" r:id="rId71"/>
    <p:sldId id="342" r:id="rId72"/>
    <p:sldId id="343" r:id="rId73"/>
    <p:sldId id="344" r:id="rId74"/>
    <p:sldId id="333" r:id="rId75"/>
    <p:sldId id="345" r:id="rId76"/>
    <p:sldId id="334" r:id="rId77"/>
    <p:sldId id="336" r:id="rId78"/>
    <p:sldId id="337" r:id="rId79"/>
    <p:sldId id="346" r:id="rId8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802E1C-C6DA-47F8-AB37-AD18C30AA670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4D3B3-A56D-4D0D-B389-0810E2047D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505F6-4B97-43DD-8601-CD496C7F9F9D}" type="datetime1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50061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1A50A-FE4A-49C4-9921-63E76FCD4EFD}" type="datetime1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5154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648B-F8B3-4E9E-AAAF-1D7D507CDF67}" type="datetime1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8621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37BE4-D743-4228-85D0-02AF1332ABF4}" type="datetime1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98083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100E5-1337-4A30-B4AB-51886B0C36DE}" type="datetime1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76775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29728-8FE7-4CBA-80CE-D532A82A91D0}" type="datetime1">
              <a:rPr lang="en-US" smtClean="0"/>
              <a:pPr/>
              <a:t>3/29/2020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66432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BCB7B-8AA0-4D27-BCF7-4A657B8EB95C}" type="datetime1">
              <a:rPr lang="en-US" smtClean="0"/>
              <a:pPr/>
              <a:t>3/29/2020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4898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BB083-8FE1-455D-83B6-2ADFD52C6F52}" type="datetime1">
              <a:rPr lang="en-US" smtClean="0"/>
              <a:pPr/>
              <a:t>3/29/2020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8594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D3341-5D18-45F4-B8A9-8C6A7D8CE819}" type="datetime1">
              <a:rPr lang="en-US" smtClean="0"/>
              <a:pPr/>
              <a:t>3/29/2020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56277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E4C2E-4E69-48D7-9BB5-4BDA9C9F498C}" type="datetime1">
              <a:rPr lang="en-US" smtClean="0"/>
              <a:pPr/>
              <a:t>3/29/2020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06276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8CB6B-F564-48CE-B1B9-ACFFBBD1218E}" type="datetime1">
              <a:rPr lang="en-US" smtClean="0"/>
              <a:pPr/>
              <a:t>3/29/2020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24798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56784-213A-4C8A-AF70-0C7793F09588}" type="datetime1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3519B-7E80-4EA1-9CC7-352B74CC0B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26264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ybrate.com/medicine/stem-400-mg-tablet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India" TargetMode="External"/><Relationship Id="rId3" Type="http://schemas.openxmlformats.org/officeDocument/2006/relationships/hyperlink" Target="https://en.wikipedia.org/wiki/Costa_Rica" TargetMode="External"/><Relationship Id="rId7" Type="http://schemas.openxmlformats.org/officeDocument/2006/relationships/hyperlink" Target="https://en.wikipedia.org/wiki/Indonesia" TargetMode="External"/><Relationship Id="rId2" Type="http://schemas.openxmlformats.org/officeDocument/2006/relationships/hyperlink" Target="https://en.wikipedia.org/wiki/Tonn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Thailand" TargetMode="External"/><Relationship Id="rId5" Type="http://schemas.openxmlformats.org/officeDocument/2006/relationships/hyperlink" Target="https://en.wikipedia.org/wiki/Brazil" TargetMode="External"/><Relationship Id="rId4" Type="http://schemas.openxmlformats.org/officeDocument/2006/relationships/hyperlink" Target="https://en.wikipedia.org/wiki/Philippines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Sinapic_acid" TargetMode="External"/><Relationship Id="rId13" Type="http://schemas.openxmlformats.org/officeDocument/2006/relationships/hyperlink" Target="https://en.wikipedia.org/wiki/Protein" TargetMode="External"/><Relationship Id="rId18" Type="http://schemas.openxmlformats.org/officeDocument/2006/relationships/hyperlink" Target="https://en.wikipedia.org/wiki/Vitamin_C" TargetMode="External"/><Relationship Id="rId3" Type="http://schemas.openxmlformats.org/officeDocument/2006/relationships/hyperlink" Target="https://en.wikipedia.org/wiki/Polyphenol" TargetMode="External"/><Relationship Id="rId7" Type="http://schemas.openxmlformats.org/officeDocument/2006/relationships/hyperlink" Target="https://en.wikipedia.org/wiki/Ferulic_acid" TargetMode="External"/><Relationship Id="rId12" Type="http://schemas.openxmlformats.org/officeDocument/2006/relationships/hyperlink" Target="https://en.wikipedia.org/wiki/Carbohydrate" TargetMode="External"/><Relationship Id="rId17" Type="http://schemas.openxmlformats.org/officeDocument/2006/relationships/hyperlink" Target="https://en.wikipedia.org/wiki/Dietary_Reference_Intake" TargetMode="External"/><Relationship Id="rId2" Type="http://schemas.openxmlformats.org/officeDocument/2006/relationships/hyperlink" Target="https://en.wikipedia.org/wiki/Phytochemical" TargetMode="External"/><Relationship Id="rId16" Type="http://schemas.openxmlformats.org/officeDocument/2006/relationships/hyperlink" Target="https://en.wikipedia.org/wiki/Manganese" TargetMode="External"/><Relationship Id="rId20" Type="http://schemas.openxmlformats.org/officeDocument/2006/relationships/hyperlink" Target="https://en.wikipedia.org/wiki/Pineappl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Vanillin" TargetMode="External"/><Relationship Id="rId11" Type="http://schemas.openxmlformats.org/officeDocument/2006/relationships/hyperlink" Target="https://en.wikipedia.org/wiki/Epicatechin" TargetMode="External"/><Relationship Id="rId5" Type="http://schemas.openxmlformats.org/officeDocument/2006/relationships/hyperlink" Target="https://en.wikipedia.org/wiki/Syringic_acid" TargetMode="External"/><Relationship Id="rId15" Type="http://schemas.openxmlformats.org/officeDocument/2006/relationships/hyperlink" Target="https://en.wikipedia.org/wiki/Calorie" TargetMode="External"/><Relationship Id="rId10" Type="http://schemas.openxmlformats.org/officeDocument/2006/relationships/hyperlink" Target="https://en.wikipedia.org/wiki/Chlorogenic_acid" TargetMode="External"/><Relationship Id="rId19" Type="http://schemas.openxmlformats.org/officeDocument/2006/relationships/hyperlink" Target="https://en.wikipedia.org/wiki/Micronutrient" TargetMode="External"/><Relationship Id="rId4" Type="http://schemas.openxmlformats.org/officeDocument/2006/relationships/hyperlink" Target="https://en.wikipedia.org/wiki/Gallic_acid" TargetMode="External"/><Relationship Id="rId9" Type="http://schemas.openxmlformats.org/officeDocument/2006/relationships/hyperlink" Target="https://en.wikipedia.org/wiki/Coumaric_acid" TargetMode="External"/><Relationship Id="rId14" Type="http://schemas.openxmlformats.org/officeDocument/2006/relationships/hyperlink" Target="https://en.wikipedia.org/wiki/Fat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dirty="0" smtClean="0"/>
              <a:t>ENZYMES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M </a:t>
            </a:r>
            <a:r>
              <a:rPr lang="en-US" sz="2400" dirty="0" err="1" smtClean="0"/>
              <a:t>Younus</a:t>
            </a:r>
            <a:endParaRPr lang="en-US" sz="2400" dirty="0" smtClean="0"/>
          </a:p>
          <a:p>
            <a:r>
              <a:rPr lang="en-US" sz="2400" dirty="0" smtClean="0"/>
              <a:t>Dept. of Pharmacy, IUB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6395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62"/>
          </a:xfrm>
        </p:spPr>
        <p:txBody>
          <a:bodyPr/>
          <a:lstStyle/>
          <a:p>
            <a:r>
              <a:rPr lang="en-US" dirty="0" smtClean="0"/>
              <a:t>PROPERTIES OF ENZYME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Enzymes are </a:t>
            </a:r>
            <a:r>
              <a:rPr lang="en-US" b="1" dirty="0"/>
              <a:t>colloid in nature</a:t>
            </a:r>
            <a:r>
              <a:rPr lang="en-US" dirty="0"/>
              <a:t>; and are soluble in water and dilute alcohol, but are </a:t>
            </a:r>
            <a:r>
              <a:rPr lang="en-US" dirty="0" smtClean="0"/>
              <a:t>precipitated </a:t>
            </a:r>
            <a:r>
              <a:rPr lang="en-US" dirty="0"/>
              <a:t>by conc. </a:t>
            </a:r>
            <a:r>
              <a:rPr lang="en-US" dirty="0" smtClean="0"/>
              <a:t>Alcohol.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b="1" dirty="0"/>
              <a:t>Temperature: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Most act </a:t>
            </a:r>
            <a:r>
              <a:rPr lang="en-US" dirty="0"/>
              <a:t>best at temperatures between 35° and 40°C; temperature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above </a:t>
            </a:r>
            <a:r>
              <a:rPr lang="en-US" dirty="0"/>
              <a:t>65°C completely destroy them,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especially </a:t>
            </a:r>
            <a:r>
              <a:rPr lang="en-US" dirty="0"/>
              <a:t>in presence of moisture;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at </a:t>
            </a:r>
            <a:r>
              <a:rPr lang="en-US" dirty="0"/>
              <a:t>0°C their activity is negligible.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239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r>
              <a:rPr lang="en-US" b="1" dirty="0" smtClean="0"/>
              <a:t>3.Effect </a:t>
            </a:r>
            <a:r>
              <a:rPr lang="en-US" b="1" dirty="0"/>
              <a:t>of metals on activity of enzymes: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Certain </a:t>
            </a:r>
            <a:r>
              <a:rPr lang="en-US" dirty="0"/>
              <a:t>heavy metals, formaldehyde, and free iodine retard their activity. </a:t>
            </a:r>
          </a:p>
          <a:p>
            <a:pPr marL="0" lvl="0" indent="0">
              <a:buNone/>
            </a:pPr>
            <a:r>
              <a:rPr lang="en-US" b="1" dirty="0" smtClean="0"/>
              <a:t>4.Effect </a:t>
            </a:r>
            <a:r>
              <a:rPr lang="en-US" b="1" dirty="0"/>
              <a:t>of pH: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activity </a:t>
            </a:r>
            <a:r>
              <a:rPr lang="en-US" dirty="0"/>
              <a:t>is markedly affected by the pH of the medium in which they act, or by </a:t>
            </a:r>
            <a:r>
              <a:rPr lang="en-US" dirty="0" smtClean="0"/>
              <a:t>the presence </a:t>
            </a:r>
            <a:r>
              <a:rPr lang="en-US" dirty="0"/>
              <a:t>of other </a:t>
            </a:r>
            <a:r>
              <a:rPr lang="en-US" dirty="0" smtClean="0"/>
              <a:t>substances </a:t>
            </a:r>
            <a:r>
              <a:rPr lang="en-US" dirty="0"/>
              <a:t>in this medium. </a:t>
            </a:r>
            <a:endParaRPr lang="en-US" dirty="0" smtClean="0"/>
          </a:p>
          <a:p>
            <a:pPr marL="0" lvl="0" indent="0">
              <a:buNone/>
            </a:pPr>
            <a:r>
              <a:rPr lang="en-US" b="1" dirty="0" smtClean="0"/>
              <a:t>5.Selectivity</a:t>
            </a:r>
            <a:r>
              <a:rPr lang="en-US" b="1" dirty="0"/>
              <a:t>: 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Enzymes are usually highly selective in their </a:t>
            </a:r>
            <a:r>
              <a:rPr lang="en-US" dirty="0" smtClean="0"/>
              <a:t>action.</a:t>
            </a:r>
          </a:p>
          <a:p>
            <a:pPr marL="0" lvl="0" indent="0">
              <a:buNone/>
            </a:pPr>
            <a:r>
              <a:rPr lang="en-US" b="1" dirty="0" smtClean="0"/>
              <a:t>6.Nature and Molecular weight: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They are protein in nature and have a molecular weight from about 13000 to 840,000. 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9398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b="1" dirty="0" smtClean="0"/>
              <a:t>Therapeutic Uses</a:t>
            </a:r>
          </a:p>
          <a:p>
            <a:r>
              <a:rPr lang="en-US" dirty="0" err="1" smtClean="0"/>
              <a:t>Digestants</a:t>
            </a:r>
            <a:r>
              <a:rPr lang="en-US" dirty="0" smtClean="0"/>
              <a:t>, </a:t>
            </a:r>
            <a:r>
              <a:rPr lang="en-US" dirty="0" err="1" smtClean="0"/>
              <a:t>eg</a:t>
            </a:r>
            <a:r>
              <a:rPr lang="en-US" dirty="0" smtClean="0"/>
              <a:t>  </a:t>
            </a:r>
            <a:r>
              <a:rPr lang="en-US" dirty="0" err="1" smtClean="0"/>
              <a:t>papain</a:t>
            </a:r>
            <a:r>
              <a:rPr lang="en-US" dirty="0" smtClean="0"/>
              <a:t>, pepsin</a:t>
            </a:r>
          </a:p>
          <a:p>
            <a:r>
              <a:rPr lang="en-US" dirty="0" smtClean="0"/>
              <a:t>Dissolve clotted blood, </a:t>
            </a:r>
            <a:r>
              <a:rPr lang="en-US" dirty="0" err="1" smtClean="0"/>
              <a:t>eg</a:t>
            </a:r>
            <a:r>
              <a:rPr lang="en-US" dirty="0" smtClean="0"/>
              <a:t> streptokinase</a:t>
            </a:r>
          </a:p>
          <a:p>
            <a:r>
              <a:rPr lang="en-US" dirty="0" smtClean="0"/>
              <a:t>Extensively used in </a:t>
            </a:r>
            <a:r>
              <a:rPr lang="en-US" dirty="0" err="1" smtClean="0"/>
              <a:t>fermentatiom</a:t>
            </a:r>
            <a:r>
              <a:rPr lang="en-US" dirty="0" smtClean="0"/>
              <a:t> industries,</a:t>
            </a:r>
          </a:p>
          <a:p>
            <a:r>
              <a:rPr lang="en-US" dirty="0" err="1" smtClean="0"/>
              <a:t>Zymase</a:t>
            </a:r>
            <a:r>
              <a:rPr lang="en-US" dirty="0" smtClean="0"/>
              <a:t> &amp; rennin</a:t>
            </a:r>
          </a:p>
          <a:p>
            <a:r>
              <a:rPr lang="en-US" dirty="0" smtClean="0"/>
              <a:t>Facilitate the diffusion of injected fluids, </a:t>
            </a:r>
            <a:r>
              <a:rPr lang="en-US" dirty="0" err="1" smtClean="0"/>
              <a:t>eg</a:t>
            </a:r>
            <a:endParaRPr lang="en-US" dirty="0" smtClean="0"/>
          </a:p>
          <a:p>
            <a:r>
              <a:rPr lang="en-US" dirty="0" err="1" smtClean="0"/>
              <a:t>hyaluronidase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/>
              <a:t/>
            </a:r>
            <a:br>
              <a:rPr lang="en-US" sz="7200" b="1" dirty="0" smtClean="0"/>
            </a:br>
            <a:r>
              <a:rPr lang="en-US" sz="7200" b="1" dirty="0"/>
              <a:t/>
            </a:r>
            <a:br>
              <a:rPr lang="en-US" sz="7200" b="1" dirty="0"/>
            </a:br>
            <a:r>
              <a:rPr lang="en-US" sz="7200" b="1" dirty="0" smtClean="0"/>
              <a:t/>
            </a:r>
            <a:br>
              <a:rPr lang="en-US" sz="7200" b="1" dirty="0" smtClean="0"/>
            </a:br>
            <a:r>
              <a:rPr lang="en-US" sz="7200" b="1" dirty="0" smtClean="0"/>
              <a:t>ENZYMES </a:t>
            </a:r>
            <a:r>
              <a:rPr lang="en-US" sz="7200" b="1" dirty="0"/>
              <a:t>OBTAINED FROM PLANT SOURCE (</a:t>
            </a:r>
            <a:r>
              <a:rPr lang="en-US" sz="7200" b="1" dirty="0" smtClean="0"/>
              <a:t>PHYTOENZYMES)</a:t>
            </a:r>
            <a:endParaRPr lang="en-US" sz="7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1760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PAPAIN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called </a:t>
            </a:r>
            <a:r>
              <a:rPr lang="en-US" dirty="0"/>
              <a:t>“vegetable pepsin”, because it contain enzymes somewhat similar to pepsin; however, unlike pepsin, papain acts in acid, neutral, or alkaline </a:t>
            </a:r>
            <a:r>
              <a:rPr lang="en-US" dirty="0" smtClean="0"/>
              <a:t>media.</a:t>
            </a:r>
          </a:p>
          <a:p>
            <a:pPr marL="0" indent="0">
              <a:buNone/>
            </a:pPr>
            <a:r>
              <a:rPr lang="en-US" b="1" dirty="0"/>
              <a:t>Group: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a </a:t>
            </a:r>
            <a:r>
              <a:rPr lang="en-US" dirty="0" err="1"/>
              <a:t>proteolytic</a:t>
            </a:r>
            <a:r>
              <a:rPr lang="en-US" dirty="0"/>
              <a:t> enzyme, which digests proteins by converting them into polypeptides and amino acids. </a:t>
            </a:r>
            <a:endParaRPr lang="en-US" dirty="0" smtClean="0"/>
          </a:p>
          <a:p>
            <a:pPr marL="0" indent="0">
              <a:buNone/>
            </a:pPr>
            <a:r>
              <a:rPr lang="en-US" b="1" dirty="0"/>
              <a:t>Biological Source: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dried and purified latex of the fruit </a:t>
            </a:r>
            <a:r>
              <a:rPr lang="en-US" dirty="0" smtClean="0"/>
              <a:t>and juice of  </a:t>
            </a:r>
            <a:r>
              <a:rPr lang="en-US" dirty="0"/>
              <a:t>leaves of </a:t>
            </a:r>
            <a:r>
              <a:rPr lang="en-US" i="1" dirty="0" err="1"/>
              <a:t>Carica</a:t>
            </a:r>
            <a:r>
              <a:rPr lang="en-US" i="1" dirty="0"/>
              <a:t> papaya </a:t>
            </a:r>
            <a:r>
              <a:rPr lang="en-US" dirty="0"/>
              <a:t>(</a:t>
            </a:r>
            <a:r>
              <a:rPr lang="en-US" dirty="0" err="1" smtClean="0"/>
              <a:t>Fam</a:t>
            </a:r>
            <a:r>
              <a:rPr lang="en-US" dirty="0" smtClean="0"/>
              <a:t>: </a:t>
            </a:r>
            <a:r>
              <a:rPr lang="en-US" dirty="0" err="1" smtClean="0"/>
              <a:t>Caricacea</a:t>
            </a:r>
            <a:r>
              <a:rPr lang="en-US" dirty="0"/>
              <a:t>).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6385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https://previews.123rf.com/images/tvorec/tvorec1606/tvorec160600039/59479285-papaya-tree-in-singapore-botanical-garden-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447800"/>
            <a:ext cx="83058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ttp://1.bp.blogspot.com/-CqbK-KDBtOY/UT3xuXWj3PI/AAAAAAAAH5U/EvMdGk0q3Gw/s1600/pappay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524000"/>
            <a:ext cx="5105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s://tse1.mm.bing.net/th?id=OIP.gL4zNQrq1Lpedg6LOwSWJgHaFr&amp;pid=Api&amp;P=0&amp;w=213&amp;h=16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47800"/>
            <a:ext cx="4038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Habitat:</a:t>
            </a:r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plant is indigenous to tropical </a:t>
            </a:r>
            <a:r>
              <a:rPr lang="en-US" dirty="0" smtClean="0"/>
              <a:t>America</a:t>
            </a:r>
          </a:p>
          <a:p>
            <a:r>
              <a:rPr lang="en-US" dirty="0" smtClean="0"/>
              <a:t>cultivated </a:t>
            </a:r>
            <a:r>
              <a:rPr lang="en-US" dirty="0"/>
              <a:t>in Sri Lanka, Tanzania, Hawaii, and Florida. </a:t>
            </a:r>
          </a:p>
          <a:p>
            <a:r>
              <a:rPr lang="en-US" dirty="0" smtClean="0"/>
              <a:t>The </a:t>
            </a:r>
            <a:r>
              <a:rPr lang="en-US" dirty="0"/>
              <a:t>plant is 5-6 meter in height, fruits of about 30 cm in length a weight of about 5kg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7888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Preparation or </a:t>
            </a:r>
            <a:r>
              <a:rPr lang="en-US" b="1" dirty="0" smtClean="0"/>
              <a:t>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 full-grown but unripe fruit is subjected to shallow incisions on the four </a:t>
            </a:r>
            <a:r>
              <a:rPr lang="en-US" dirty="0" smtClean="0"/>
              <a:t>sides</a:t>
            </a:r>
          </a:p>
          <a:p>
            <a:r>
              <a:rPr lang="en-US" dirty="0" smtClean="0"/>
              <a:t>about </a:t>
            </a:r>
            <a:r>
              <a:rPr lang="en-US" dirty="0"/>
              <a:t>1/8 inch deep, </a:t>
            </a:r>
            <a:endParaRPr lang="en-US" dirty="0" smtClean="0"/>
          </a:p>
          <a:p>
            <a:r>
              <a:rPr lang="en-US" dirty="0" smtClean="0"/>
              <a:t>while </a:t>
            </a:r>
            <a:r>
              <a:rPr lang="en-US" dirty="0"/>
              <a:t>the fruit is still on the tree. </a:t>
            </a:r>
            <a:endParaRPr lang="en-US" dirty="0" smtClean="0"/>
          </a:p>
          <a:p>
            <a:r>
              <a:rPr lang="en-US" dirty="0"/>
              <a:t>The incisions are made early in the morning, </a:t>
            </a:r>
            <a:endParaRPr lang="en-US" dirty="0" smtClean="0"/>
          </a:p>
          <a:p>
            <a:r>
              <a:rPr lang="en-US" dirty="0" smtClean="0"/>
              <a:t>at </a:t>
            </a:r>
            <a:r>
              <a:rPr lang="en-US" dirty="0"/>
              <a:t>intervals of 3-7 days. </a:t>
            </a:r>
            <a:endParaRPr lang="en-US" dirty="0" smtClean="0"/>
          </a:p>
          <a:p>
            <a:r>
              <a:rPr lang="en-US" dirty="0"/>
              <a:t>The exudates or latex flows freely for a few seconds, but soon coagulates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</a:t>
            </a:r>
            <a:r>
              <a:rPr lang="en-US" dirty="0"/>
              <a:t>exudate is collected in a non-metallic container.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6485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 latex is dried as soon as possible after collection, in the sun or artificial heat; the later method yielding the better grade of crude papain</a:t>
            </a:r>
            <a:r>
              <a:rPr lang="en-US" dirty="0" smtClean="0"/>
              <a:t>.</a:t>
            </a:r>
          </a:p>
          <a:p>
            <a:r>
              <a:rPr lang="en-US" dirty="0"/>
              <a:t>Incisions and collections are made at weekly intervals as long as the fruit exudates the latex</a:t>
            </a:r>
            <a:r>
              <a:rPr lang="en-US" dirty="0" smtClean="0"/>
              <a:t>.</a:t>
            </a:r>
          </a:p>
          <a:p>
            <a:r>
              <a:rPr lang="en-US" dirty="0"/>
              <a:t>It is sealed in air tight containers to prevent loss of activity</a:t>
            </a:r>
            <a:r>
              <a:rPr lang="en-US" dirty="0" smtClean="0"/>
              <a:t>.</a:t>
            </a:r>
          </a:p>
          <a:p>
            <a:r>
              <a:rPr lang="en-US" dirty="0"/>
              <a:t>If 10% common salt or 1% </a:t>
            </a:r>
            <a:r>
              <a:rPr lang="en-US" dirty="0" err="1" smtClean="0"/>
              <a:t>sol.of</a:t>
            </a:r>
            <a:r>
              <a:rPr lang="en-US" dirty="0" smtClean="0"/>
              <a:t> </a:t>
            </a:r>
            <a:r>
              <a:rPr lang="en-US" dirty="0"/>
              <a:t>formaldehyde is added before drying, the product retains its activity for many months.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6363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sz="4100" dirty="0" smtClean="0"/>
              <a:t>Contents </a:t>
            </a:r>
            <a:endParaRPr lang="en-US" sz="4100" dirty="0" smtClean="0"/>
          </a:p>
          <a:p>
            <a:r>
              <a:rPr lang="en-US" dirty="0" smtClean="0"/>
              <a:t>Introduction &amp;  Significance</a:t>
            </a:r>
          </a:p>
          <a:p>
            <a:r>
              <a:rPr lang="en-US" dirty="0" err="1" smtClean="0"/>
              <a:t>Classification,Properties</a:t>
            </a:r>
            <a:r>
              <a:rPr lang="en-US" dirty="0" smtClean="0"/>
              <a:t>, Uses,</a:t>
            </a:r>
          </a:p>
          <a:p>
            <a:r>
              <a:rPr lang="en-US" dirty="0" smtClean="0"/>
              <a:t>Enzymes obtained from Plant Source: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       </a:t>
            </a:r>
            <a:r>
              <a:rPr lang="en-US" dirty="0" err="1" smtClean="0"/>
              <a:t>Papin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          </a:t>
            </a:r>
            <a:r>
              <a:rPr lang="en-US" dirty="0" err="1" smtClean="0"/>
              <a:t>Bromelain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                   Malt Extract </a:t>
            </a:r>
            <a:endParaRPr lang="en-US" dirty="0" smtClean="0"/>
          </a:p>
          <a:p>
            <a:r>
              <a:rPr lang="en-US" dirty="0" smtClean="0"/>
              <a:t>Enzymes obtained from Animal Source: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         Rennin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                   Pepsin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                          </a:t>
            </a:r>
            <a:r>
              <a:rPr lang="en-US" dirty="0" err="1" smtClean="0"/>
              <a:t>Pancreatin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                                     </a:t>
            </a:r>
            <a:r>
              <a:rPr lang="en-US" dirty="0" err="1" smtClean="0"/>
              <a:t>Pancrelipase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Full grown fruits give more latex of high enzyme potency than smaller or immature </a:t>
            </a:r>
            <a:r>
              <a:rPr lang="en-US" dirty="0" smtClean="0"/>
              <a:t>fruits</a:t>
            </a:r>
          </a:p>
          <a:p>
            <a:r>
              <a:rPr lang="en-US" dirty="0"/>
              <a:t>The yield of papain varies from 20 to 150 grams per tree.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yield of commercial Papain from latex is about 20</a:t>
            </a:r>
            <a:r>
              <a:rPr lang="en-US" dirty="0" smtClean="0"/>
              <a:t>%.</a:t>
            </a:r>
          </a:p>
          <a:p>
            <a:r>
              <a:rPr lang="en-US" dirty="0"/>
              <a:t>Papain can also be obtained from the juice of stems, leaves, and petioles. The enzyme has nearly the same activity as that </a:t>
            </a:r>
            <a:r>
              <a:rPr lang="en-US" dirty="0" err="1"/>
              <a:t>obtaines</a:t>
            </a:r>
            <a:r>
              <a:rPr lang="en-US" dirty="0"/>
              <a:t> from the fruit latex</a:t>
            </a:r>
            <a:r>
              <a:rPr lang="en-US" dirty="0" smtClean="0"/>
              <a:t>.</a:t>
            </a:r>
          </a:p>
          <a:p>
            <a:r>
              <a:rPr lang="en-US" dirty="0"/>
              <a:t>The crude papain is purified by dissolving in water </a:t>
            </a:r>
            <a:r>
              <a:rPr lang="en-US" dirty="0" smtClean="0"/>
              <a:t>&amp; </a:t>
            </a:r>
            <a:r>
              <a:rPr lang="en-US" dirty="0"/>
              <a:t>precipitating with </a:t>
            </a:r>
            <a:r>
              <a:rPr lang="en-US" dirty="0" smtClean="0"/>
              <a:t>alcohols,</a:t>
            </a:r>
          </a:p>
          <a:p>
            <a:r>
              <a:rPr lang="en-US" dirty="0" smtClean="0"/>
              <a:t>drying </a:t>
            </a:r>
            <a:r>
              <a:rPr lang="en-US" dirty="0"/>
              <a:t>the precipitate at low temperature.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2556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Papain occurs as white or grayish-white, slightly hygroscopic powder. </a:t>
            </a:r>
            <a:endParaRPr lang="en-US" dirty="0" smtClean="0"/>
          </a:p>
          <a:p>
            <a:r>
              <a:rPr lang="en-US" dirty="0" smtClean="0"/>
              <a:t>incompletely </a:t>
            </a:r>
            <a:r>
              <a:rPr lang="en-US" dirty="0"/>
              <a:t>soluble in water and glycerol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Papain is capable of digesting about 35 times of its own weight of lean (fat free) meat.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811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Chemical </a:t>
            </a:r>
            <a:r>
              <a:rPr lang="en-US" b="1" dirty="0" smtClean="0"/>
              <a:t>constituents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Papain contains several enzymes, such as </a:t>
            </a:r>
            <a:r>
              <a:rPr lang="en-US" dirty="0" err="1"/>
              <a:t>proteolytic</a:t>
            </a:r>
            <a:r>
              <a:rPr lang="en-US" dirty="0"/>
              <a:t> enzymes, which is peptidase 1 capable of converting proteins into dipeptides and </a:t>
            </a:r>
            <a:r>
              <a:rPr lang="en-US" dirty="0" smtClean="0"/>
              <a:t>polypeptides</a:t>
            </a:r>
          </a:p>
          <a:p>
            <a:r>
              <a:rPr lang="en-US" dirty="0" smtClean="0"/>
              <a:t>A </a:t>
            </a:r>
            <a:r>
              <a:rPr lang="en-US" dirty="0"/>
              <a:t>renin-like, coagulating enzyme acting on the casein of </a:t>
            </a:r>
            <a:r>
              <a:rPr lang="en-US" dirty="0" smtClean="0"/>
              <a:t>milk</a:t>
            </a:r>
          </a:p>
          <a:p>
            <a:r>
              <a:rPr lang="en-US" dirty="0" smtClean="0"/>
              <a:t>An </a:t>
            </a:r>
            <a:r>
              <a:rPr lang="en-US" dirty="0" err="1"/>
              <a:t>amylolytic</a:t>
            </a:r>
            <a:r>
              <a:rPr lang="en-US" dirty="0"/>
              <a:t> enzyme; a clotting enzyme similar to </a:t>
            </a:r>
            <a:r>
              <a:rPr lang="en-US" dirty="0" err="1"/>
              <a:t>pectase</a:t>
            </a:r>
            <a:r>
              <a:rPr lang="en-US" dirty="0"/>
              <a:t>; </a:t>
            </a:r>
            <a:endParaRPr lang="en-US" dirty="0" smtClean="0"/>
          </a:p>
          <a:p>
            <a:r>
              <a:rPr lang="en-US" dirty="0" smtClean="0"/>
              <a:t>an </a:t>
            </a:r>
            <a:r>
              <a:rPr lang="en-US" dirty="0"/>
              <a:t>enzyme having feeble activity on fats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270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papain</a:t>
            </a:r>
            <a:r>
              <a:rPr lang="en-US" dirty="0" smtClean="0"/>
              <a:t> contains a mixture of active </a:t>
            </a:r>
            <a:r>
              <a:rPr lang="en-US" dirty="0" err="1" smtClean="0"/>
              <a:t>proteolytic</a:t>
            </a:r>
            <a:r>
              <a:rPr lang="en-US" dirty="0" smtClean="0"/>
              <a:t> enzymes.</a:t>
            </a:r>
          </a:p>
          <a:p>
            <a:r>
              <a:rPr lang="en-US" dirty="0"/>
              <a:t>Two enzymes, papain and </a:t>
            </a:r>
            <a:r>
              <a:rPr lang="en-US" dirty="0" err="1"/>
              <a:t>chymopapain</a:t>
            </a:r>
            <a:r>
              <a:rPr lang="en-US" dirty="0"/>
              <a:t>, have been isolated in crystalline form from the latex. </a:t>
            </a:r>
            <a:endParaRPr lang="en-US" dirty="0" smtClean="0"/>
          </a:p>
          <a:p>
            <a:r>
              <a:rPr lang="en-US" dirty="0" smtClean="0"/>
              <a:t>also </a:t>
            </a:r>
            <a:r>
              <a:rPr lang="en-US" dirty="0"/>
              <a:t>contains 15.5% nitrogen </a:t>
            </a:r>
            <a:r>
              <a:rPr lang="en-US" dirty="0" smtClean="0"/>
              <a:t>&amp; 1.2</a:t>
            </a:r>
            <a:r>
              <a:rPr lang="en-US" dirty="0"/>
              <a:t>% </a:t>
            </a:r>
            <a:r>
              <a:rPr lang="en-US" dirty="0" err="1"/>
              <a:t>sulphur</a:t>
            </a:r>
            <a:r>
              <a:rPr lang="en-US" dirty="0"/>
              <a:t>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16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err="1" smtClean="0"/>
              <a:t>digestant</a:t>
            </a:r>
            <a:r>
              <a:rPr lang="en-US" dirty="0" smtClean="0"/>
              <a:t> </a:t>
            </a:r>
            <a:r>
              <a:rPr lang="en-US" dirty="0"/>
              <a:t>for proteins.</a:t>
            </a:r>
          </a:p>
          <a:p>
            <a:pPr lvl="0"/>
            <a:r>
              <a:rPr lang="en-US" dirty="0" smtClean="0"/>
              <a:t>to </a:t>
            </a:r>
            <a:r>
              <a:rPr lang="en-US" dirty="0"/>
              <a:t>relieve the symptoms of episiotomy (surgical incision of the vulva for </a:t>
            </a:r>
            <a:r>
              <a:rPr lang="en-US" dirty="0" err="1"/>
              <a:t>abstetrical</a:t>
            </a:r>
            <a:r>
              <a:rPr lang="en-US" dirty="0"/>
              <a:t> purposes) </a:t>
            </a:r>
          </a:p>
          <a:p>
            <a:pPr lvl="0"/>
            <a:r>
              <a:rPr lang="en-US" dirty="0" smtClean="0"/>
              <a:t>in </a:t>
            </a:r>
            <a:r>
              <a:rPr lang="en-US" dirty="0"/>
              <a:t>the meat packing industry, where it is used for tenderizing beef.</a:t>
            </a:r>
          </a:p>
          <a:p>
            <a:pPr marL="0" lvl="0" indent="0"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1514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for the treatment of dyspepsia and intestinal and gastric disorders. </a:t>
            </a:r>
          </a:p>
          <a:p>
            <a:pPr lvl="0"/>
            <a:r>
              <a:rPr lang="en-US" dirty="0" smtClean="0"/>
              <a:t>It is used for the local treatment of </a:t>
            </a:r>
            <a:r>
              <a:rPr lang="en-US" dirty="0" err="1" smtClean="0"/>
              <a:t>buccal</a:t>
            </a:r>
            <a:r>
              <a:rPr lang="en-US" dirty="0" smtClean="0"/>
              <a:t>, pharyngeal and laryngeal disorders.</a:t>
            </a:r>
          </a:p>
          <a:p>
            <a:pPr lvl="0"/>
            <a:r>
              <a:rPr lang="en-US" dirty="0" smtClean="0"/>
              <a:t>It is used in digestive mixtures and liver tonics</a:t>
            </a:r>
          </a:p>
          <a:p>
            <a:pPr marL="0" indent="0">
              <a:buNone/>
            </a:pPr>
            <a:r>
              <a:rPr lang="en-US" b="1" dirty="0"/>
              <a:t>Proprietary products: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Syp</a:t>
            </a:r>
            <a:r>
              <a:rPr lang="en-US" dirty="0"/>
              <a:t>. </a:t>
            </a:r>
            <a:r>
              <a:rPr lang="en-US" dirty="0" err="1"/>
              <a:t>Chymozyme</a:t>
            </a:r>
            <a:r>
              <a:rPr lang="en-US" dirty="0"/>
              <a:t> (</a:t>
            </a:r>
            <a:r>
              <a:rPr lang="en-US" dirty="0" err="1"/>
              <a:t>Mandoza</a:t>
            </a:r>
            <a:r>
              <a:rPr lang="en-US" dirty="0"/>
              <a:t> Co</a:t>
            </a:r>
            <a:r>
              <a:rPr lang="en-US" dirty="0" smtClean="0"/>
              <a:t>.)</a:t>
            </a:r>
          </a:p>
          <a:p>
            <a:pPr marL="0" indent="0">
              <a:buNone/>
            </a:pPr>
            <a:r>
              <a:rPr lang="en-US" dirty="0" err="1" smtClean="0"/>
              <a:t>Syp</a:t>
            </a:r>
            <a:r>
              <a:rPr lang="en-US" dirty="0" smtClean="0"/>
              <a:t>. </a:t>
            </a:r>
            <a:r>
              <a:rPr lang="en-US" dirty="0" err="1" smtClean="0"/>
              <a:t>Plasenzyme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494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BROMELAIN OR </a:t>
            </a:r>
            <a:r>
              <a:rPr lang="en-US" b="1" dirty="0" smtClean="0"/>
              <a:t>BROMELIN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Biological source</a:t>
            </a:r>
            <a:r>
              <a:rPr lang="en-US" b="1" dirty="0" smtClean="0"/>
              <a:t>:</a:t>
            </a:r>
          </a:p>
          <a:p>
            <a:r>
              <a:rPr lang="en-US" dirty="0" smtClean="0"/>
              <a:t>a </a:t>
            </a:r>
            <a:r>
              <a:rPr lang="en-US" dirty="0"/>
              <a:t>protein digesting </a:t>
            </a:r>
            <a:r>
              <a:rPr lang="en-US" dirty="0" smtClean="0"/>
              <a:t>&amp; </a:t>
            </a:r>
            <a:r>
              <a:rPr lang="en-US" dirty="0"/>
              <a:t>milk clotting </a:t>
            </a:r>
            <a:r>
              <a:rPr lang="en-US" dirty="0" smtClean="0"/>
              <a:t>enzyme</a:t>
            </a:r>
          </a:p>
          <a:p>
            <a:r>
              <a:rPr lang="en-US" dirty="0" smtClean="0"/>
              <a:t>obtained </a:t>
            </a:r>
            <a:r>
              <a:rPr lang="en-US" dirty="0"/>
              <a:t>from the juice of pineapple plant, </a:t>
            </a:r>
            <a:r>
              <a:rPr lang="en-US" i="1" dirty="0" err="1" smtClean="0"/>
              <a:t>Ananas</a:t>
            </a:r>
            <a:r>
              <a:rPr lang="en-US" i="1" dirty="0" smtClean="0"/>
              <a:t> </a:t>
            </a:r>
            <a:r>
              <a:rPr lang="en-US" i="1" dirty="0" err="1" smtClean="0"/>
              <a:t>comosus</a:t>
            </a:r>
            <a:r>
              <a:rPr lang="en-US" i="1" dirty="0" smtClean="0"/>
              <a:t> </a:t>
            </a:r>
            <a:r>
              <a:rPr lang="en-US" dirty="0"/>
              <a:t>(from </a:t>
            </a:r>
            <a:r>
              <a:rPr lang="en-US" dirty="0" err="1"/>
              <a:t>Bromeliaceae</a:t>
            </a:r>
            <a:r>
              <a:rPr lang="en-US" dirty="0" smtClean="0"/>
              <a:t>).</a:t>
            </a:r>
          </a:p>
          <a:p>
            <a:r>
              <a:rPr lang="en-US" dirty="0" smtClean="0"/>
              <a:t>present </a:t>
            </a:r>
            <a:r>
              <a:rPr lang="en-US" dirty="0"/>
              <a:t>in the juice of the fruit and also in the stem of the plant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differs </a:t>
            </a:r>
            <a:r>
              <a:rPr lang="en-US" dirty="0"/>
              <a:t>from papain since it is obtained from both the ripe and unripe fruits.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881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 result for pineapple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-152400"/>
            <a:ext cx="6858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Habit &amp; Habitat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>
            <a:normAutofit fontScale="62500" lnSpcReduction="20000"/>
          </a:bodyPr>
          <a:lstStyle/>
          <a:p>
            <a:r>
              <a:rPr lang="en-US" sz="4500" dirty="0" smtClean="0"/>
              <a:t> </a:t>
            </a:r>
            <a:r>
              <a:rPr lang="en-US" sz="4500" dirty="0"/>
              <a:t>a herbaceous </a:t>
            </a:r>
            <a:r>
              <a:rPr lang="en-US" sz="4500" dirty="0" smtClean="0"/>
              <a:t>plant, 3.3 to 4.9 feet tall</a:t>
            </a:r>
          </a:p>
          <a:p>
            <a:r>
              <a:rPr lang="en-US" sz="4500" dirty="0" smtClean="0"/>
              <a:t>has a stocky, short </a:t>
            </a:r>
            <a:r>
              <a:rPr lang="en-US" sz="4500" u="sng" dirty="0" smtClean="0">
                <a:hlinkClick r:id="rId2"/>
              </a:rPr>
              <a:t>stem</a:t>
            </a:r>
            <a:r>
              <a:rPr lang="en-US" sz="4500" dirty="0" smtClean="0"/>
              <a:t> with waxy &amp;  tough leaves</a:t>
            </a:r>
          </a:p>
          <a:p>
            <a:r>
              <a:rPr lang="en-US" sz="4500" dirty="0" smtClean="0"/>
              <a:t>plant usually produces around 200 flowers.</a:t>
            </a:r>
          </a:p>
          <a:p>
            <a:r>
              <a:rPr lang="en-US" sz="4500" dirty="0" smtClean="0"/>
              <a:t> After the fruit starts to develop, all the individual flowers cling together to create what is known as a Pineapple</a:t>
            </a:r>
          </a:p>
          <a:p>
            <a:r>
              <a:rPr lang="en-US" sz="4500" dirty="0" smtClean="0"/>
              <a:t> min. 30 narrow, long, trough shaped and fleshy leaves with sharp spines</a:t>
            </a:r>
          </a:p>
          <a:p>
            <a:r>
              <a:rPr lang="en-US" sz="4500" dirty="0" smtClean="0"/>
              <a:t>usually cultivated from the crown cutting of the developed fruit</a:t>
            </a:r>
          </a:p>
          <a:p>
            <a:r>
              <a:rPr lang="en-US" sz="4500" dirty="0" smtClean="0"/>
              <a:t>flowers in about 5 to 10 months </a:t>
            </a:r>
          </a:p>
          <a:p>
            <a:r>
              <a:rPr lang="en-US" sz="4500" dirty="0" smtClean="0"/>
              <a:t>flower </a:t>
            </a:r>
            <a:r>
              <a:rPr lang="en-US" sz="4500" dirty="0"/>
              <a:t>color is blue to purplish-blue.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3963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neapple Groves... easy to grow inside (sweeter fruit) or outside, any soil preferably acidic, plant the crown or seeds...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447800"/>
            <a:ext cx="4114800" cy="4724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Maui Pineapple Tours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447800"/>
            <a:ext cx="3962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Intro &amp; </a:t>
            </a:r>
            <a:br>
              <a:rPr lang="en-US" b="1" dirty="0" smtClean="0"/>
            </a:br>
            <a:r>
              <a:rPr lang="en-US" b="1" dirty="0" smtClean="0"/>
              <a:t>Imp.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The </a:t>
            </a:r>
            <a:r>
              <a:rPr lang="en-US" sz="4000" dirty="0"/>
              <a:t>functions of all living organisms depend upon chemical reactions</a:t>
            </a:r>
            <a:r>
              <a:rPr lang="en-US" sz="4000" dirty="0" smtClean="0"/>
              <a:t>.</a:t>
            </a:r>
          </a:p>
          <a:p>
            <a:r>
              <a:rPr lang="en-US" sz="4000" dirty="0" smtClean="0"/>
              <a:t>Each </a:t>
            </a:r>
            <a:r>
              <a:rPr lang="en-US" sz="4000" dirty="0"/>
              <a:t>of which requires a biological catalyst for the reaction to occur</a:t>
            </a:r>
            <a:r>
              <a:rPr lang="en-US" sz="4000" dirty="0" smtClean="0"/>
              <a:t>.</a:t>
            </a:r>
          </a:p>
          <a:p>
            <a:r>
              <a:rPr lang="en-US" sz="4000" dirty="0"/>
              <a:t>Enzymes are the proteins that serve as biological catalyst. </a:t>
            </a:r>
            <a:endParaRPr lang="en-US" sz="4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5452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ttps://upload.wikimedia.org/wikipedia/commons/thumb/1/13/Flowering_Pineapple_Sept_4_2011.jpg/1024px-Flowering_Pineapple_Sept_4_201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143000"/>
            <a:ext cx="6934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cultivated in all tropic regions of the world</a:t>
            </a:r>
          </a:p>
          <a:p>
            <a:r>
              <a:rPr lang="en-US" dirty="0" smtClean="0"/>
              <a:t>Indigenous to South or Central America</a:t>
            </a:r>
          </a:p>
          <a:p>
            <a:r>
              <a:rPr lang="en-US" dirty="0" smtClean="0"/>
              <a:t>In the 20th century, Hawaii was a dominant producer of pineapples, especially for the US;</a:t>
            </a:r>
          </a:p>
          <a:p>
            <a:r>
              <a:rPr lang="en-US" dirty="0" smtClean="0"/>
              <a:t> by 2016, Costa Rica, Brazil, and the Philippines accounted for nearly one-third of the world's production of pineapples.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b="1" dirty="0" smtClean="0"/>
              <a:t>                                 Pineapple production – 2018</a:t>
            </a:r>
            <a:endParaRPr lang="en-US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        Country</a:t>
            </a:r>
            <a:r>
              <a:rPr lang="en-US" dirty="0" smtClean="0"/>
              <a:t>                                            </a:t>
            </a:r>
            <a:r>
              <a:rPr lang="en-US" b="1" dirty="0" smtClean="0"/>
              <a:t>(millions of </a:t>
            </a:r>
            <a:r>
              <a:rPr lang="en-US" b="1" dirty="0" err="1" smtClean="0">
                <a:hlinkClick r:id="rId2" tooltip="Tonne"/>
              </a:rPr>
              <a:t>tonnes</a:t>
            </a:r>
            <a:r>
              <a:rPr lang="en-US" b="1" dirty="0" smtClean="0"/>
              <a:t>)</a:t>
            </a:r>
            <a:endParaRPr lang="en-US" dirty="0" smtClean="0"/>
          </a:p>
          <a:p>
            <a:r>
              <a:rPr lang="en-US" dirty="0" smtClean="0"/>
              <a:t> </a:t>
            </a:r>
            <a:r>
              <a:rPr lang="en-US" dirty="0" smtClean="0">
                <a:hlinkClick r:id="rId3" tooltip="Costa Rica"/>
              </a:rPr>
              <a:t>Costa Rica</a:t>
            </a:r>
            <a:r>
              <a:rPr lang="en-US" dirty="0" smtClean="0"/>
              <a:t>                                                3.4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r>
              <a:rPr lang="en-US" dirty="0" smtClean="0">
                <a:hlinkClick r:id="rId4" tooltip="Philippines"/>
              </a:rPr>
              <a:t>Philippines</a:t>
            </a:r>
            <a:r>
              <a:rPr lang="en-US" dirty="0" smtClean="0"/>
              <a:t>                                               2.7</a:t>
            </a:r>
          </a:p>
          <a:p>
            <a:endParaRPr lang="en-US" dirty="0" smtClean="0">
              <a:hlinkClick r:id="rId5" tooltip="Brazil"/>
            </a:endParaRPr>
          </a:p>
          <a:p>
            <a:r>
              <a:rPr lang="en-US" dirty="0" smtClean="0">
                <a:hlinkClick r:id="rId5" tooltip="Brazil"/>
              </a:rPr>
              <a:t>Brazil</a:t>
            </a:r>
            <a:r>
              <a:rPr lang="en-US" dirty="0" smtClean="0"/>
              <a:t>                                                         2.6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r>
              <a:rPr lang="en-US" dirty="0" smtClean="0">
                <a:hlinkClick r:id="rId6" tooltip="Thailand"/>
              </a:rPr>
              <a:t>Thailand</a:t>
            </a:r>
            <a:r>
              <a:rPr lang="en-US" dirty="0" smtClean="0"/>
              <a:t>                                                   2.1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r>
              <a:rPr lang="en-US" dirty="0" smtClean="0">
                <a:hlinkClick r:id="rId7" tooltip="Indonesia"/>
              </a:rPr>
              <a:t>Indonesia</a:t>
            </a:r>
            <a:r>
              <a:rPr lang="en-US" dirty="0" smtClean="0"/>
              <a:t>                                                 1.8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r>
              <a:rPr lang="en-US" dirty="0" smtClean="0">
                <a:hlinkClick r:id="rId8" tooltip="India"/>
              </a:rPr>
              <a:t>India</a:t>
            </a:r>
            <a:r>
              <a:rPr lang="en-US" dirty="0" smtClean="0"/>
              <a:t>                                                         1.7</a:t>
            </a:r>
          </a:p>
          <a:p>
            <a:endParaRPr lang="en-US" b="1" dirty="0" smtClean="0"/>
          </a:p>
          <a:p>
            <a:pPr>
              <a:buNone/>
            </a:pPr>
            <a:r>
              <a:rPr lang="en-US" b="1" dirty="0" smtClean="0"/>
              <a:t>       World</a:t>
            </a:r>
            <a:r>
              <a:rPr lang="en-US" dirty="0" smtClean="0"/>
              <a:t>                                                      </a:t>
            </a:r>
            <a:r>
              <a:rPr lang="en-US" b="1" dirty="0" smtClean="0"/>
              <a:t>27.9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Solubility: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completely </a:t>
            </a:r>
            <a:r>
              <a:rPr lang="en-US" dirty="0"/>
              <a:t>soluble in glycerol </a:t>
            </a:r>
            <a:r>
              <a:rPr lang="en-US" dirty="0" smtClean="0"/>
              <a:t>&amp; water </a:t>
            </a:r>
            <a:r>
              <a:rPr lang="en-US" dirty="0"/>
              <a:t>and </a:t>
            </a:r>
            <a:r>
              <a:rPr lang="en-US" dirty="0" smtClean="0"/>
              <a:t>   insoluble </a:t>
            </a:r>
            <a:r>
              <a:rPr lang="en-US" dirty="0"/>
              <a:t>in chloroform, ether, and alcohol.</a:t>
            </a:r>
          </a:p>
          <a:p>
            <a:pPr marL="0" indent="0">
              <a:buNone/>
            </a:pPr>
            <a:r>
              <a:rPr lang="en-US" b="1" dirty="0" smtClean="0"/>
              <a:t>Color</a:t>
            </a:r>
            <a:r>
              <a:rPr lang="en-US" b="1" dirty="0"/>
              <a:t>:                                                                                                                           </a:t>
            </a:r>
            <a:r>
              <a:rPr lang="en-US" dirty="0" smtClean="0"/>
              <a:t>                 </a:t>
            </a:r>
            <a:r>
              <a:rPr lang="en-US" dirty="0" smtClean="0">
                <a:solidFill>
                  <a:srgbClr val="FFFF00"/>
                </a:solidFill>
              </a:rPr>
              <a:t>buff-colored</a:t>
            </a:r>
            <a:r>
              <a:rPr lang="en-US" dirty="0">
                <a:solidFill>
                  <a:srgbClr val="FFFF00"/>
                </a:solidFill>
              </a:rPr>
              <a:t>.  </a:t>
            </a:r>
            <a:endParaRPr lang="en-US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b="1" dirty="0" smtClean="0"/>
              <a:t>Taste</a:t>
            </a:r>
          </a:p>
          <a:p>
            <a:pPr marL="0" indent="0">
              <a:buNone/>
            </a:pPr>
            <a:r>
              <a:rPr lang="en-US" dirty="0" smtClean="0"/>
              <a:t>    Sweet              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7262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Collection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Enzymes from fruit juice and stem tissue are distinguished as fruit </a:t>
            </a:r>
            <a:r>
              <a:rPr lang="en-US" dirty="0" err="1"/>
              <a:t>Bromelin</a:t>
            </a:r>
            <a:r>
              <a:rPr lang="en-US" dirty="0"/>
              <a:t> and stem </a:t>
            </a:r>
            <a:r>
              <a:rPr lang="en-US" dirty="0" err="1" smtClean="0"/>
              <a:t>Bromelin</a:t>
            </a:r>
            <a:r>
              <a:rPr lang="en-US" dirty="0" smtClean="0"/>
              <a:t>.</a:t>
            </a:r>
          </a:p>
          <a:p>
            <a:r>
              <a:rPr lang="en-US" dirty="0"/>
              <a:t>From pineapple juice, the enzyme is obtained by precipitation with acetone and also with ammonium </a:t>
            </a:r>
            <a:r>
              <a:rPr lang="en-US" dirty="0" err="1"/>
              <a:t>sulphate</a:t>
            </a:r>
            <a:r>
              <a:rPr lang="en-US" dirty="0" smtClean="0"/>
              <a:t>.</a:t>
            </a:r>
          </a:p>
          <a:p>
            <a:r>
              <a:rPr lang="en-US" dirty="0"/>
              <a:t>Stem </a:t>
            </a:r>
            <a:r>
              <a:rPr lang="en-US" dirty="0" err="1"/>
              <a:t>Bromelin</a:t>
            </a:r>
            <a:r>
              <a:rPr lang="en-US" dirty="0"/>
              <a:t> has molecular weight of about 33000 and probably is the first </a:t>
            </a:r>
            <a:r>
              <a:rPr lang="en-US" dirty="0" err="1"/>
              <a:t>proteolytic</a:t>
            </a:r>
            <a:r>
              <a:rPr lang="en-US" dirty="0"/>
              <a:t> enzyme of plant origin to be established as glycoprotein. </a:t>
            </a:r>
          </a:p>
          <a:p>
            <a:r>
              <a:rPr lang="en-US" dirty="0"/>
              <a:t>Fruit and stem </a:t>
            </a:r>
            <a:r>
              <a:rPr lang="en-US" dirty="0" err="1"/>
              <a:t>Bromelain</a:t>
            </a:r>
            <a:r>
              <a:rPr lang="en-US" dirty="0"/>
              <a:t> are acidic and basic proteins, </a:t>
            </a:r>
            <a:r>
              <a:rPr lang="en-US" dirty="0" smtClean="0"/>
              <a:t>respectively.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6606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Chemical </a:t>
            </a:r>
            <a:r>
              <a:rPr lang="en-US" b="1" dirty="0" smtClean="0"/>
              <a:t>constituents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Pineapple is rich in soluble mono- and di-</a:t>
            </a:r>
            <a:r>
              <a:rPr lang="en-US" dirty="0" err="1"/>
              <a:t>sacchrides</a:t>
            </a:r>
            <a:r>
              <a:rPr lang="en-US" dirty="0"/>
              <a:t> (</a:t>
            </a:r>
            <a:r>
              <a:rPr lang="en-US" dirty="0" err="1"/>
              <a:t>upto</a:t>
            </a:r>
            <a:r>
              <a:rPr lang="en-US" dirty="0"/>
              <a:t> 15%), organic salts and vitamins etc. </a:t>
            </a:r>
          </a:p>
          <a:p>
            <a:r>
              <a:rPr lang="en-US" dirty="0"/>
              <a:t>Its color is due to carotenoids and its flavor to complex mixture of oxygenated aliphatic compounds. </a:t>
            </a:r>
          </a:p>
          <a:p>
            <a:r>
              <a:rPr lang="en-US" dirty="0"/>
              <a:t>The fruit and stem contain </a:t>
            </a:r>
            <a:r>
              <a:rPr lang="en-US" dirty="0" err="1"/>
              <a:t>Bromelin</a:t>
            </a:r>
            <a:r>
              <a:rPr lang="en-US" dirty="0"/>
              <a:t>, a glycoprotein, a </a:t>
            </a:r>
            <a:r>
              <a:rPr lang="en-US" dirty="0" err="1"/>
              <a:t>proteolytic</a:t>
            </a:r>
            <a:r>
              <a:rPr lang="en-US" dirty="0"/>
              <a:t> enzyme in which protein moiety is not different from papain. It is an acidic protease, with </a:t>
            </a:r>
            <a:r>
              <a:rPr lang="en-US" dirty="0" err="1"/>
              <a:t>thiol</a:t>
            </a:r>
            <a:r>
              <a:rPr lang="en-US" dirty="0"/>
              <a:t> group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5916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fruits are very nutritious and beneficial</a:t>
            </a:r>
          </a:p>
          <a:p>
            <a:r>
              <a:rPr lang="en-US" dirty="0" smtClean="0"/>
              <a:t>Their pulp contains 85% of water and about 15% of </a:t>
            </a:r>
            <a:r>
              <a:rPr lang="en-US" dirty="0" err="1" smtClean="0"/>
              <a:t>monosaccharides</a:t>
            </a:r>
            <a:endParaRPr lang="en-US" dirty="0" smtClean="0"/>
          </a:p>
          <a:p>
            <a:r>
              <a:rPr lang="en-US" dirty="0" smtClean="0"/>
              <a:t>also has organic acids and various vitamins</a:t>
            </a:r>
          </a:p>
          <a:p>
            <a:r>
              <a:rPr lang="en-US" dirty="0" smtClean="0"/>
              <a:t>very rich in minerals, especially copper, iron, potassium, zinc, calcium, magnesium, iodine and manganese.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contain diverse </a:t>
            </a:r>
            <a:r>
              <a:rPr lang="en-US" dirty="0" err="1" smtClean="0">
                <a:hlinkClick r:id="rId2" tooltip="Phytochemical"/>
              </a:rPr>
              <a:t>phytochemicals</a:t>
            </a:r>
            <a:r>
              <a:rPr lang="en-US" dirty="0" smtClean="0"/>
              <a:t>, among which are </a:t>
            </a:r>
            <a:r>
              <a:rPr lang="en-US" dirty="0" err="1" smtClean="0">
                <a:hlinkClick r:id="rId3" tooltip="Polyphenol"/>
              </a:rPr>
              <a:t>polyphenols</a:t>
            </a:r>
            <a:r>
              <a:rPr lang="en-US" dirty="0" smtClean="0"/>
              <a:t>, including </a:t>
            </a:r>
            <a:r>
              <a:rPr lang="en-US" dirty="0" err="1" smtClean="0">
                <a:hlinkClick r:id="rId4" tooltip="Gallic acid"/>
              </a:rPr>
              <a:t>gallic</a:t>
            </a:r>
            <a:r>
              <a:rPr lang="en-US" dirty="0" smtClean="0">
                <a:hlinkClick r:id="rId4" tooltip="Gallic acid"/>
              </a:rPr>
              <a:t> acid</a:t>
            </a:r>
            <a:r>
              <a:rPr lang="en-US" dirty="0" smtClean="0"/>
              <a:t>, </a:t>
            </a:r>
            <a:r>
              <a:rPr lang="en-US" dirty="0" err="1" smtClean="0">
                <a:hlinkClick r:id="rId5" tooltip="Syringic acid"/>
              </a:rPr>
              <a:t>syringic</a:t>
            </a:r>
            <a:r>
              <a:rPr lang="en-US" dirty="0" smtClean="0">
                <a:hlinkClick r:id="rId5" tooltip="Syringic acid"/>
              </a:rPr>
              <a:t> acid</a:t>
            </a:r>
            <a:r>
              <a:rPr lang="en-US" dirty="0" smtClean="0"/>
              <a:t>, </a:t>
            </a:r>
            <a:r>
              <a:rPr lang="en-US" dirty="0" smtClean="0">
                <a:hlinkClick r:id="rId6" tooltip="Vanillin"/>
              </a:rPr>
              <a:t>vanillin</a:t>
            </a:r>
            <a:r>
              <a:rPr lang="en-US" dirty="0" smtClean="0"/>
              <a:t>, </a:t>
            </a:r>
            <a:r>
              <a:rPr lang="en-US" dirty="0" err="1" smtClean="0">
                <a:hlinkClick r:id="rId7" tooltip="Ferulic acid"/>
              </a:rPr>
              <a:t>ferulic</a:t>
            </a:r>
            <a:r>
              <a:rPr lang="en-US" dirty="0" smtClean="0">
                <a:hlinkClick r:id="rId7" tooltip="Ferulic acid"/>
              </a:rPr>
              <a:t> acid</a:t>
            </a:r>
            <a:r>
              <a:rPr lang="en-US" dirty="0" smtClean="0"/>
              <a:t>, </a:t>
            </a:r>
            <a:r>
              <a:rPr lang="en-US" dirty="0" err="1" smtClean="0">
                <a:hlinkClick r:id="rId8" tooltip="Sinapic acid"/>
              </a:rPr>
              <a:t>sinapic</a:t>
            </a:r>
            <a:r>
              <a:rPr lang="en-US" dirty="0" smtClean="0">
                <a:hlinkClick r:id="rId8" tooltip="Sinapic acid"/>
              </a:rPr>
              <a:t> acid</a:t>
            </a:r>
            <a:r>
              <a:rPr lang="en-US" dirty="0" smtClean="0"/>
              <a:t>, </a:t>
            </a:r>
            <a:r>
              <a:rPr lang="en-US" dirty="0" err="1" smtClean="0">
                <a:hlinkClick r:id="rId9" tooltip="Coumaric acid"/>
              </a:rPr>
              <a:t>coumaric</a:t>
            </a:r>
            <a:r>
              <a:rPr lang="en-US" dirty="0" smtClean="0">
                <a:hlinkClick r:id="rId9" tooltip="Coumaric acid"/>
              </a:rPr>
              <a:t> acid</a:t>
            </a:r>
            <a:r>
              <a:rPr lang="en-US" dirty="0" smtClean="0"/>
              <a:t>, </a:t>
            </a:r>
            <a:r>
              <a:rPr lang="en-US" dirty="0" err="1" smtClean="0">
                <a:hlinkClick r:id="rId10" tooltip="Chlorogenic acid"/>
              </a:rPr>
              <a:t>chlorogenic</a:t>
            </a:r>
            <a:r>
              <a:rPr lang="en-US" dirty="0" smtClean="0">
                <a:hlinkClick r:id="rId10" tooltip="Chlorogenic acid"/>
              </a:rPr>
              <a:t> acid</a:t>
            </a:r>
            <a:r>
              <a:rPr lang="en-US" dirty="0" smtClean="0"/>
              <a:t>, </a:t>
            </a:r>
            <a:r>
              <a:rPr lang="en-US" dirty="0" err="1" smtClean="0">
                <a:hlinkClick r:id="rId11" tooltip="Epicatechin"/>
              </a:rPr>
              <a:t>epicatechin</a:t>
            </a:r>
            <a:r>
              <a:rPr lang="en-US" dirty="0" smtClean="0"/>
              <a:t>, </a:t>
            </a:r>
          </a:p>
          <a:p>
            <a:r>
              <a:rPr lang="en-US" dirty="0" smtClean="0"/>
              <a:t>Raw pineapple pulp is 86% water, 13% </a:t>
            </a:r>
            <a:r>
              <a:rPr lang="en-US" dirty="0" smtClean="0">
                <a:hlinkClick r:id="rId12" tooltip="Carbohydrate"/>
              </a:rPr>
              <a:t>carbohydrates</a:t>
            </a:r>
            <a:r>
              <a:rPr lang="en-US" dirty="0" smtClean="0"/>
              <a:t>, 0.5% </a:t>
            </a:r>
            <a:r>
              <a:rPr lang="en-US" dirty="0" smtClean="0">
                <a:hlinkClick r:id="rId13" tooltip="Protein"/>
              </a:rPr>
              <a:t>protein</a:t>
            </a:r>
            <a:r>
              <a:rPr lang="en-US" dirty="0" smtClean="0"/>
              <a:t>, and contains negligible </a:t>
            </a:r>
            <a:r>
              <a:rPr lang="en-US" dirty="0" smtClean="0">
                <a:hlinkClick r:id="rId14" tooltip="Fat"/>
              </a:rPr>
              <a:t>fat</a:t>
            </a:r>
            <a:r>
              <a:rPr lang="en-US" dirty="0" smtClean="0"/>
              <a:t> (table)</a:t>
            </a:r>
          </a:p>
          <a:p>
            <a:r>
              <a:rPr lang="en-US" dirty="0" smtClean="0"/>
              <a:t>a 100-gram reference amount, raw pineapple supplies 50 </a:t>
            </a:r>
            <a:r>
              <a:rPr lang="en-US" dirty="0" smtClean="0">
                <a:hlinkClick r:id="rId15" tooltip="Calorie"/>
              </a:rPr>
              <a:t>calories</a:t>
            </a:r>
            <a:r>
              <a:rPr lang="en-US" dirty="0" smtClean="0"/>
              <a:t>, and is a rich </a:t>
            </a:r>
            <a:r>
              <a:rPr lang="en-US" dirty="0" err="1" smtClean="0"/>
              <a:t>sourc</a:t>
            </a:r>
            <a:r>
              <a:rPr lang="en-US" dirty="0" smtClean="0"/>
              <a:t> of </a:t>
            </a:r>
            <a:r>
              <a:rPr lang="en-US" dirty="0" smtClean="0">
                <a:hlinkClick r:id="rId16" tooltip="Manganese"/>
              </a:rPr>
              <a:t>manganese</a:t>
            </a:r>
            <a:r>
              <a:rPr lang="en-US" dirty="0" smtClean="0"/>
              <a:t> (44% </a:t>
            </a:r>
            <a:r>
              <a:rPr lang="en-US" dirty="0" smtClean="0">
                <a:hlinkClick r:id="rId17" tooltip="Dietary Reference Intake"/>
              </a:rPr>
              <a:t>Daily Value</a:t>
            </a:r>
            <a:r>
              <a:rPr lang="en-US" dirty="0" smtClean="0"/>
              <a:t>, DV) and </a:t>
            </a:r>
            <a:r>
              <a:rPr lang="en-US" dirty="0" smtClean="0">
                <a:hlinkClick r:id="rId18" tooltip="Vitamin C"/>
              </a:rPr>
              <a:t>vitamin C</a:t>
            </a:r>
            <a:r>
              <a:rPr lang="en-US" dirty="0" smtClean="0"/>
              <a:t> (58% DV), but otherwise contains no </a:t>
            </a:r>
            <a:r>
              <a:rPr lang="en-US" dirty="0" smtClean="0">
                <a:hlinkClick r:id="rId19" tooltip="Micronutrient"/>
              </a:rPr>
              <a:t>micronutrients</a:t>
            </a:r>
            <a:r>
              <a:rPr lang="en-US" dirty="0" smtClean="0"/>
              <a:t> in significant amounts.</a:t>
            </a:r>
            <a:r>
              <a:rPr lang="en-US" baseline="30000" dirty="0" smtClean="0">
                <a:hlinkClick r:id="rId20"/>
              </a:rPr>
              <a:t>[54]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err="1"/>
              <a:t>Bromelain</a:t>
            </a:r>
            <a:r>
              <a:rPr lang="en-US" dirty="0"/>
              <a:t> is used as adjunctive therapy to reduce inflammation and </a:t>
            </a:r>
            <a:r>
              <a:rPr lang="en-US" dirty="0" err="1"/>
              <a:t>oedema</a:t>
            </a:r>
            <a:r>
              <a:rPr lang="en-US" dirty="0" smtClean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 smtClean="0"/>
              <a:t> </a:t>
            </a:r>
            <a:r>
              <a:rPr lang="en-US" dirty="0"/>
              <a:t>used to accelerate tissue repair, especially following episiotomy</a:t>
            </a:r>
            <a:r>
              <a:rPr lang="en-US" dirty="0" smtClean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It is used in tenderizing meat</a:t>
            </a:r>
            <a:r>
              <a:rPr lang="en-US" dirty="0" smtClean="0"/>
              <a:t>.</a:t>
            </a:r>
          </a:p>
          <a:p>
            <a:pPr lvl="0"/>
            <a:endParaRPr lang="en-US" dirty="0"/>
          </a:p>
          <a:p>
            <a:r>
              <a:rPr lang="en-US" dirty="0"/>
              <a:t>It is used in leather industry.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186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/>
              <a:t>It is used as food additive</a:t>
            </a:r>
            <a:r>
              <a:rPr lang="en-US" dirty="0" smtClean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It is used as baiting reagents of hides</a:t>
            </a:r>
            <a:r>
              <a:rPr lang="en-US" dirty="0" smtClean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It is used in treating digestive </a:t>
            </a:r>
            <a:r>
              <a:rPr lang="en-US" dirty="0" smtClean="0"/>
              <a:t>troubles</a:t>
            </a:r>
            <a:r>
              <a:rPr lang="en-US" dirty="0"/>
              <a:t>, </a:t>
            </a:r>
            <a:r>
              <a:rPr lang="en-US" dirty="0" smtClean="0"/>
              <a:t>dyspepsia</a:t>
            </a:r>
          </a:p>
          <a:p>
            <a:pPr lvl="0"/>
            <a:endParaRPr lang="en-US" dirty="0"/>
          </a:p>
          <a:p>
            <a:r>
              <a:rPr lang="en-US" dirty="0"/>
              <a:t>It is used sometimes with antibiotics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574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organic catalysts</a:t>
            </a:r>
          </a:p>
          <a:p>
            <a:r>
              <a:rPr lang="en-US" sz="3600" dirty="0" smtClean="0"/>
              <a:t> produced by animal and vegetable cells.</a:t>
            </a:r>
          </a:p>
          <a:p>
            <a:r>
              <a:rPr lang="en-US" sz="3600" dirty="0" smtClean="0"/>
              <a:t>play vital role in the function of a normal cell.</a:t>
            </a:r>
          </a:p>
          <a:p>
            <a:r>
              <a:rPr lang="en-US" sz="3600" dirty="0" smtClean="0"/>
              <a:t>Although produced by living organisms, they are themselves lifeless. </a:t>
            </a:r>
          </a:p>
          <a:p>
            <a:endParaRPr lang="en-US" sz="36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dirty="0" smtClean="0"/>
              <a:t>Pineapple helps to stimulate digestion, increases appetite and has a positive effect on the intestines by cleansing it. </a:t>
            </a:r>
          </a:p>
          <a:p>
            <a:pPr lvl="0" fontAlgn="base"/>
            <a:r>
              <a:rPr lang="en-US" dirty="0" smtClean="0"/>
              <a:t>prevent the development of atherosclerosis;</a:t>
            </a:r>
          </a:p>
          <a:p>
            <a:pPr lvl="0" fontAlgn="base"/>
            <a:r>
              <a:rPr lang="en-US" dirty="0" smtClean="0"/>
              <a:t>improve erectile function;</a:t>
            </a:r>
          </a:p>
          <a:p>
            <a:pPr lvl="0" fontAlgn="base"/>
            <a:r>
              <a:rPr lang="en-US" dirty="0" smtClean="0"/>
              <a:t>lower blood pressure;</a:t>
            </a:r>
          </a:p>
          <a:p>
            <a:pPr lvl="0" fontAlgn="base"/>
            <a:r>
              <a:rPr lang="en-US" dirty="0" smtClean="0"/>
              <a:t>reduce blood viscosity.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 result for plant pineapple tree description wikrpaedia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91440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MALT </a:t>
            </a:r>
            <a:r>
              <a:rPr lang="en-US" b="1" dirty="0" smtClean="0"/>
              <a:t>EXTRACT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It is also called diastase or Maltin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b="1" dirty="0" smtClean="0"/>
              <a:t>Biological </a:t>
            </a:r>
            <a:r>
              <a:rPr lang="en-US" b="1" dirty="0"/>
              <a:t>source: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Malt extract or diastase is the mixture of </a:t>
            </a:r>
            <a:r>
              <a:rPr lang="en-US" dirty="0" err="1"/>
              <a:t>amylolytic</a:t>
            </a:r>
            <a:r>
              <a:rPr lang="en-US" dirty="0"/>
              <a:t> enzymes obtained from </a:t>
            </a:r>
            <a:r>
              <a:rPr lang="en-US" dirty="0" smtClean="0"/>
              <a:t>malt.</a:t>
            </a:r>
          </a:p>
          <a:p>
            <a:pPr marL="0" indent="0">
              <a:buNone/>
            </a:pPr>
            <a:r>
              <a:rPr lang="en-US" b="1" dirty="0"/>
              <a:t>Preparation:</a:t>
            </a:r>
            <a:endParaRPr lang="en-US" dirty="0"/>
          </a:p>
          <a:p>
            <a:r>
              <a:rPr lang="en-US" dirty="0" smtClean="0"/>
              <a:t>Malt </a:t>
            </a:r>
            <a:r>
              <a:rPr lang="en-US" dirty="0"/>
              <a:t>or Malted Barley is dried, artificially germinated barley grains, </a:t>
            </a:r>
            <a:r>
              <a:rPr lang="en-US" dirty="0" err="1"/>
              <a:t>Hordeum</a:t>
            </a:r>
            <a:r>
              <a:rPr lang="en-US" dirty="0"/>
              <a:t> </a:t>
            </a:r>
            <a:r>
              <a:rPr lang="en-US" dirty="0" err="1"/>
              <a:t>vulgare</a:t>
            </a:r>
            <a:r>
              <a:rPr lang="en-US" dirty="0"/>
              <a:t>, Fam. </a:t>
            </a:r>
            <a:r>
              <a:rPr lang="en-US" dirty="0" err="1"/>
              <a:t>Gramineae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Barley </a:t>
            </a:r>
            <a:r>
              <a:rPr lang="en-US" dirty="0"/>
              <a:t>is grown throughout the world, wherever the climate is favorable.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4274227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Barley plant (in the field)</a:t>
            </a:r>
            <a:endParaRPr lang="en-US" dirty="0"/>
          </a:p>
        </p:txBody>
      </p:sp>
      <p:pic>
        <p:nvPicPr>
          <p:cNvPr id="4" name="Content Placeholder 3" descr="http://media.gettyimages.com/photos/field-of-barley-tree-on-horizon-spain-picture-id200471476-00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371600"/>
            <a:ext cx="4267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.ebayimg.com/images/i/291351127020-0-1/s-l100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371600"/>
            <a:ext cx="4267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ttps://upload.wikimedia.org/wikipedia/commons/thumb/9/98/Gr%C3%BCnmalz.jpg/1200px-Gr%C3%BCnmalz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00200"/>
            <a:ext cx="7924799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ttps://tse1.mm.bing.net/th?id=OIP.5eWs5sYiRMIRyKwLoEbGjwHaFj&amp;pid=Api&amp;P=0&amp;w=222&amp;h=167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71600"/>
            <a:ext cx="79248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To prepare malt, heaps of barley grain in a warm room are kept wet with water and allowed to germinate until the caulicle protrudes.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grain is then quickly dried; the embryo is killed when grain is dried.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enzyme diastase in the moist warm grains act to convert starch to maltose, which stimulates the embryo to growth.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3267927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Dry malt resembles barley but is more crisp, with an agreeable </a:t>
            </a:r>
            <a:r>
              <a:rPr lang="en-US" dirty="0" err="1"/>
              <a:t>odour</a:t>
            </a:r>
            <a:r>
              <a:rPr lang="en-US" dirty="0"/>
              <a:t> and a sweet taste.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contains 50-70% of the sugar, maltose; 2-5% </a:t>
            </a:r>
            <a:r>
              <a:rPr lang="en-US" dirty="0" err="1"/>
              <a:t>dextrins</a:t>
            </a:r>
            <a:r>
              <a:rPr lang="en-US" dirty="0"/>
              <a:t>; 8% proteins; diastase; and a </a:t>
            </a:r>
            <a:r>
              <a:rPr lang="en-US" dirty="0" err="1"/>
              <a:t>peptase</a:t>
            </a:r>
            <a:r>
              <a:rPr lang="en-US" dirty="0"/>
              <a:t> enzyme. </a:t>
            </a:r>
            <a:endParaRPr lang="en-US" dirty="0" smtClean="0"/>
          </a:p>
          <a:p>
            <a:r>
              <a:rPr lang="en-US" dirty="0"/>
              <a:t>Malt is used extensively in the brewing and alcohol industries.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5414088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Malt Extract </a:t>
            </a:r>
            <a:r>
              <a:rPr lang="en-US" dirty="0"/>
              <a:t>is the product obtained by extracting malt, the partially and artificially germinated grain of one or more varieties of </a:t>
            </a:r>
            <a:r>
              <a:rPr lang="en-US" dirty="0" err="1"/>
              <a:t>Hardeum</a:t>
            </a:r>
            <a:r>
              <a:rPr lang="en-US" dirty="0"/>
              <a:t> </a:t>
            </a:r>
            <a:r>
              <a:rPr lang="en-US" dirty="0" err="1"/>
              <a:t>vulgare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malt is infused with water at 60C, the expressed liquid is concentrated at a temperature not exceeding 60C, preferably under reduced pressure.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5036219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Malt extract may be mixed with 10%, by weight of glycerin.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contains dextrin, maltose and small amount of glucose and </a:t>
            </a:r>
            <a:r>
              <a:rPr lang="en-US" dirty="0" err="1"/>
              <a:t>amylolytic</a:t>
            </a:r>
            <a:r>
              <a:rPr lang="en-US" dirty="0"/>
              <a:t> enzymes.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is capable of converting not less than five times its weight of starch into water soluble sugars. (dextrin and maltose) in 30 minutes.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08203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may </a:t>
            </a:r>
            <a:r>
              <a:rPr lang="en-US" dirty="0"/>
              <a:t>be isolated </a:t>
            </a:r>
            <a:endParaRPr lang="en-US" dirty="0" smtClean="0"/>
          </a:p>
          <a:p>
            <a:r>
              <a:rPr lang="en-US" dirty="0" smtClean="0"/>
              <a:t>and </a:t>
            </a:r>
            <a:r>
              <a:rPr lang="en-US" dirty="0"/>
              <a:t>when so obtained still exert their characteristic catalytic effect. </a:t>
            </a:r>
          </a:p>
          <a:p>
            <a:r>
              <a:rPr lang="en-US" dirty="0"/>
              <a:t>The importance </a:t>
            </a:r>
            <a:r>
              <a:rPr lang="en-US" dirty="0" smtClean="0"/>
              <a:t>in </a:t>
            </a:r>
            <a:r>
              <a:rPr lang="en-US" dirty="0"/>
              <a:t>normal body function may be associated by the fact that when an enzyme is nonfunctional, a disease state or an abnormality occurs. </a:t>
            </a:r>
            <a:endParaRPr lang="en-US" dirty="0" smtClean="0"/>
          </a:p>
          <a:p>
            <a:r>
              <a:rPr lang="en-US" dirty="0" smtClean="0"/>
              <a:t>Patients </a:t>
            </a:r>
            <a:r>
              <a:rPr lang="en-US" dirty="0"/>
              <a:t>with inborn errors of metabolism are strikingly abnormal.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6136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Diastase is a yellowish white amorphous powder or translucent scales obtained from an infusion of malt.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loses </a:t>
            </a:r>
            <a:r>
              <a:rPr lang="en-US" dirty="0" err="1"/>
              <a:t>amylolytic</a:t>
            </a:r>
            <a:r>
              <a:rPr lang="en-US" dirty="0"/>
              <a:t> power on keeping heating its solution at 85C or on adding an excess of acid.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is soluble in water with some turbidity; almost insoluble in alcohol.</a:t>
            </a:r>
          </a:p>
          <a:p>
            <a:r>
              <a:rPr lang="en-US" dirty="0"/>
              <a:t>It is most active in solutions, which are neutral; acidity of pH 4 destroys it.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393809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Malt extract is used as an easily digestive nutritive. </a:t>
            </a:r>
          </a:p>
          <a:p>
            <a:pPr lvl="0"/>
            <a:r>
              <a:rPr lang="en-US" dirty="0"/>
              <a:t>It is one of the components of “food supplements” used as baby food and cereal.</a:t>
            </a:r>
          </a:p>
          <a:p>
            <a:pPr lvl="0"/>
            <a:r>
              <a:rPr lang="en-US" dirty="0"/>
              <a:t>It is used as an acid in digesting starch.</a:t>
            </a:r>
          </a:p>
          <a:p>
            <a:pPr lvl="0"/>
            <a:r>
              <a:rPr lang="en-US" dirty="0"/>
              <a:t>Diastase is used to manufacture starch, converting starch into sugar. </a:t>
            </a:r>
          </a:p>
          <a:p>
            <a:pPr lvl="0"/>
            <a:r>
              <a:rPr lang="en-US" dirty="0"/>
              <a:t>It is also used to remove starch from fabrics.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1737891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RENNIN OR CHYMOSIN OR </a:t>
            </a:r>
            <a:r>
              <a:rPr lang="en-US" b="1" dirty="0" smtClean="0"/>
              <a:t>RENNEY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dirty="0"/>
              <a:t>Rennin is a </a:t>
            </a:r>
            <a:r>
              <a:rPr lang="en-US" dirty="0" err="1"/>
              <a:t>proteolytic</a:t>
            </a:r>
            <a:r>
              <a:rPr lang="en-US" dirty="0"/>
              <a:t> milk coagulating (curdling) enzyme, present in the mucous membrane of the mammals.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curdles the soluble </a:t>
            </a:r>
            <a:r>
              <a:rPr lang="en-US" dirty="0" err="1" smtClean="0"/>
              <a:t>caseinogen</a:t>
            </a:r>
            <a:r>
              <a:rPr lang="en-US" dirty="0" smtClean="0"/>
              <a:t> </a:t>
            </a:r>
            <a:r>
              <a:rPr lang="en-US" dirty="0"/>
              <a:t>of milk. </a:t>
            </a:r>
            <a:endParaRPr lang="en-US" dirty="0" smtClean="0"/>
          </a:p>
          <a:p>
            <a:pPr marL="0" indent="0">
              <a:buNone/>
            </a:pPr>
            <a:r>
              <a:rPr lang="en-US" b="1" dirty="0"/>
              <a:t>Source:</a:t>
            </a:r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partially purified </a:t>
            </a:r>
            <a:r>
              <a:rPr lang="en-US" dirty="0" smtClean="0"/>
              <a:t>enzyme</a:t>
            </a:r>
          </a:p>
          <a:p>
            <a:r>
              <a:rPr lang="en-US" dirty="0" smtClean="0"/>
              <a:t>obtained </a:t>
            </a:r>
            <a:r>
              <a:rPr lang="en-US" dirty="0"/>
              <a:t>from the glandular layer of the stomach of the </a:t>
            </a:r>
            <a:r>
              <a:rPr lang="en-US" dirty="0" smtClean="0"/>
              <a:t>calf, </a:t>
            </a:r>
            <a:r>
              <a:rPr lang="en-US" i="1" dirty="0" err="1" smtClean="0"/>
              <a:t>Bos</a:t>
            </a:r>
            <a:r>
              <a:rPr lang="en-US" i="1" dirty="0" smtClean="0"/>
              <a:t> </a:t>
            </a:r>
            <a:r>
              <a:rPr lang="en-US" i="1" dirty="0"/>
              <a:t>Taurus</a:t>
            </a:r>
            <a:r>
              <a:rPr lang="en-US" dirty="0"/>
              <a:t>, Fam. </a:t>
            </a:r>
            <a:r>
              <a:rPr lang="en-US" dirty="0" err="1"/>
              <a:t>Bovidae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The suckling </a:t>
            </a:r>
            <a:r>
              <a:rPr lang="en-US" dirty="0"/>
              <a:t>calf that feeds on cow’s milk only.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enzyme is present in infants and not in adult.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8778384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Rennin may be prepared by macerating the minced glandular layer of digesting stomach of the calf in 0.5% </a:t>
            </a:r>
            <a:r>
              <a:rPr lang="en-US" dirty="0" err="1" smtClean="0"/>
              <a:t>NaCl</a:t>
            </a:r>
            <a:r>
              <a:rPr lang="en-US" dirty="0" smtClean="0"/>
              <a:t> sol.</a:t>
            </a:r>
          </a:p>
          <a:p>
            <a:r>
              <a:rPr lang="en-US" dirty="0" smtClean="0"/>
              <a:t>Filtration </a:t>
            </a:r>
          </a:p>
          <a:p>
            <a:r>
              <a:rPr lang="en-US" dirty="0" smtClean="0"/>
              <a:t>acidifying </a:t>
            </a:r>
            <a:r>
              <a:rPr lang="en-US" dirty="0"/>
              <a:t>the filtrate with </a:t>
            </a:r>
            <a:r>
              <a:rPr lang="en-US" dirty="0" err="1" smtClean="0"/>
              <a:t>HCl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/>
              <a:t>saturating  </a:t>
            </a:r>
            <a:r>
              <a:rPr lang="en-US" dirty="0"/>
              <a:t>with </a:t>
            </a:r>
            <a:r>
              <a:rPr lang="en-US" dirty="0" err="1" smtClean="0"/>
              <a:t>NaCl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The </a:t>
            </a:r>
            <a:r>
              <a:rPr lang="en-US" dirty="0"/>
              <a:t>enzyme is precipitated by the sodium </a:t>
            </a:r>
            <a:r>
              <a:rPr lang="en-US" dirty="0" smtClean="0"/>
              <a:t>chloride,</a:t>
            </a:r>
          </a:p>
          <a:p>
            <a:r>
              <a:rPr lang="en-US" dirty="0" smtClean="0"/>
              <a:t>Separation</a:t>
            </a:r>
          </a:p>
          <a:p>
            <a:r>
              <a:rPr lang="en-US" dirty="0" err="1" smtClean="0"/>
              <a:t>Ddrying</a:t>
            </a:r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  <a:r>
              <a:rPr lang="en-US" dirty="0"/>
              <a:t>and powdered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6922233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Cont…………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Maceration+0.5% </a:t>
            </a:r>
            <a:r>
              <a:rPr lang="en-US" dirty="0" err="1" smtClean="0"/>
              <a:t>NaCl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Filtration</a:t>
            </a:r>
          </a:p>
          <a:p>
            <a:pPr marL="0" indent="0">
              <a:buNone/>
            </a:pPr>
            <a:r>
              <a:rPr lang="en-US" dirty="0"/>
              <a:t> 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Acidification </a:t>
            </a:r>
            <a:r>
              <a:rPr lang="en-US" dirty="0"/>
              <a:t>(</a:t>
            </a:r>
            <a:r>
              <a:rPr lang="en-US" dirty="0" err="1"/>
              <a:t>HCl</a:t>
            </a:r>
            <a:r>
              <a:rPr lang="en-US" dirty="0"/>
              <a:t>) + saturation with </a:t>
            </a:r>
            <a:r>
              <a:rPr lang="en-US" dirty="0" err="1"/>
              <a:t>NaCl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Precipitation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Dried (Powder)</a:t>
            </a:r>
          </a:p>
          <a:p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209800" y="19812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209800" y="289560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209800" y="38100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209800" y="480060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0556493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Color: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occurs </a:t>
            </a:r>
            <a:r>
              <a:rPr lang="en-US" dirty="0"/>
              <a:t>as yellowish white powder or as yellow grains or scales.</a:t>
            </a:r>
          </a:p>
          <a:p>
            <a:r>
              <a:rPr lang="en-US" b="1" dirty="0"/>
              <a:t>Taste: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characteristic </a:t>
            </a:r>
            <a:r>
              <a:rPr lang="en-US" dirty="0"/>
              <a:t>and slightly saline </a:t>
            </a:r>
            <a:r>
              <a:rPr lang="en-US" dirty="0" smtClean="0"/>
              <a:t>.</a:t>
            </a:r>
            <a:r>
              <a:rPr lang="en-US" b="1" dirty="0"/>
              <a:t> </a:t>
            </a:r>
            <a:endParaRPr lang="en-US" dirty="0"/>
          </a:p>
          <a:p>
            <a:r>
              <a:rPr lang="en-US" b="1" dirty="0" err="1"/>
              <a:t>Odour</a:t>
            </a:r>
            <a:r>
              <a:rPr lang="en-US" b="1" dirty="0"/>
              <a:t>: 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peculiar</a:t>
            </a:r>
            <a:r>
              <a:rPr lang="en-US" dirty="0"/>
              <a:t>, not pleasant </a:t>
            </a:r>
            <a:r>
              <a:rPr lang="en-US" dirty="0" err="1"/>
              <a:t>odour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4255514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>
            <a:normAutofit/>
          </a:bodyPr>
          <a:lstStyle/>
          <a:p>
            <a:r>
              <a:rPr lang="en-US" b="1" dirty="0"/>
              <a:t>Optimum temperature: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optimum temperature for its activity is 45-55C, i.e. slightly higher as compared to other enzymes. Below 40C, its coagulating activity is retarded.       </a:t>
            </a:r>
          </a:p>
          <a:p>
            <a:r>
              <a:rPr lang="en-US" b="1" dirty="0"/>
              <a:t>Standard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 smtClean="0"/>
              <a:t>Rennin </a:t>
            </a:r>
            <a:r>
              <a:rPr lang="en-US" dirty="0"/>
              <a:t>possesses a coagulating activity of not less than 90% and not more than 110% of the </a:t>
            </a:r>
            <a:r>
              <a:rPr lang="en-US" dirty="0" smtClean="0"/>
              <a:t>Reference Rennin</a:t>
            </a:r>
            <a:r>
              <a:rPr lang="en-US" dirty="0"/>
              <a:t>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can </a:t>
            </a:r>
            <a:r>
              <a:rPr lang="en-US" dirty="0"/>
              <a:t>coagulate </a:t>
            </a:r>
            <a:r>
              <a:rPr lang="en-US" dirty="0" smtClean="0"/>
              <a:t>approx. </a:t>
            </a:r>
            <a:r>
              <a:rPr lang="en-US" dirty="0"/>
              <a:t>25,000 times its own weight of fresh cow’s milk.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3094680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 </a:t>
            </a:r>
            <a:r>
              <a:rPr lang="en-US" dirty="0" smtClean="0"/>
              <a:t>Rennin </a:t>
            </a:r>
            <a:r>
              <a:rPr lang="en-US" dirty="0"/>
              <a:t>is used to coagulate milk, thus rendering it more digestible for convalescents. </a:t>
            </a:r>
          </a:p>
          <a:p>
            <a:pPr lvl="0"/>
            <a:r>
              <a:rPr lang="en-US" dirty="0"/>
              <a:t>It is a (</a:t>
            </a:r>
            <a:r>
              <a:rPr lang="en-US" dirty="0" err="1"/>
              <a:t>digestant</a:t>
            </a:r>
            <a:r>
              <a:rPr lang="en-US" dirty="0"/>
              <a:t>) component in Pepsin and Rennin Elixir. </a:t>
            </a:r>
          </a:p>
          <a:p>
            <a:r>
              <a:rPr lang="en-US" dirty="0"/>
              <a:t>It is used in cheese industry to coagulate milk for the manufacturing of cheese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833744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PEPSIN OR PEPSINUM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/>
              <a:t>proteolytic</a:t>
            </a:r>
            <a:r>
              <a:rPr lang="en-US" dirty="0"/>
              <a:t> enzyme found in the gastric juice. </a:t>
            </a:r>
            <a:endParaRPr lang="en-US" dirty="0" smtClean="0"/>
          </a:p>
          <a:p>
            <a:r>
              <a:rPr lang="en-US" dirty="0" smtClean="0"/>
              <a:t>converts </a:t>
            </a:r>
            <a:r>
              <a:rPr lang="en-US" dirty="0" err="1"/>
              <a:t>proeteins</a:t>
            </a:r>
            <a:r>
              <a:rPr lang="en-US" dirty="0"/>
              <a:t> into </a:t>
            </a:r>
            <a:r>
              <a:rPr lang="en-US" dirty="0" err="1"/>
              <a:t>proteoses</a:t>
            </a:r>
            <a:r>
              <a:rPr lang="en-US" dirty="0"/>
              <a:t> </a:t>
            </a:r>
            <a:r>
              <a:rPr lang="en-US" dirty="0" smtClean="0"/>
              <a:t>&amp; </a:t>
            </a:r>
            <a:r>
              <a:rPr lang="en-US" dirty="0"/>
              <a:t>peptones. </a:t>
            </a:r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enzyme </a:t>
            </a:r>
            <a:r>
              <a:rPr lang="en-US" dirty="0" err="1"/>
              <a:t>catalyses</a:t>
            </a:r>
            <a:r>
              <a:rPr lang="en-US" dirty="0"/>
              <a:t> the hydrolytic breakdown of </a:t>
            </a:r>
            <a:r>
              <a:rPr lang="en-US" dirty="0" err="1"/>
              <a:t>proteinous</a:t>
            </a:r>
            <a:r>
              <a:rPr lang="en-US" dirty="0"/>
              <a:t> food such as seeds, egg and milk products etc.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1906811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Biological source (Pepsin)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obtained </a:t>
            </a:r>
            <a:r>
              <a:rPr lang="en-US" dirty="0"/>
              <a:t>from the glandular layer of the fresh stomach of the domesticated animals such as pig, sheep or </a:t>
            </a:r>
            <a:r>
              <a:rPr lang="en-US" dirty="0" smtClean="0"/>
              <a:t>calf</a:t>
            </a:r>
          </a:p>
          <a:p>
            <a:r>
              <a:rPr lang="en-US" dirty="0" smtClean="0"/>
              <a:t>most </a:t>
            </a:r>
            <a:r>
              <a:rPr lang="en-US" dirty="0"/>
              <a:t>usually prepared from the stomach of the pig, </a:t>
            </a:r>
            <a:r>
              <a:rPr lang="en-US" i="1" dirty="0" err="1" smtClean="0"/>
              <a:t>Suss</a:t>
            </a:r>
            <a:r>
              <a:rPr lang="en-US" i="1" dirty="0" smtClean="0"/>
              <a:t> </a:t>
            </a:r>
            <a:r>
              <a:rPr lang="en-US" i="1" dirty="0" err="1" smtClean="0"/>
              <a:t>srofa</a:t>
            </a:r>
            <a:r>
              <a:rPr lang="en-US" i="1" dirty="0" smtClean="0"/>
              <a:t> </a:t>
            </a:r>
            <a:r>
              <a:rPr lang="en-US" dirty="0"/>
              <a:t>Family: </a:t>
            </a:r>
            <a:r>
              <a:rPr lang="en-US" dirty="0" err="1"/>
              <a:t>Siudae</a:t>
            </a:r>
            <a:endParaRPr lang="en-US" dirty="0"/>
          </a:p>
          <a:p>
            <a:r>
              <a:rPr lang="en-US" dirty="0"/>
              <a:t>Sheep: </a:t>
            </a:r>
            <a:r>
              <a:rPr lang="en-US" i="1" dirty="0" err="1" smtClean="0"/>
              <a:t>Ovis</a:t>
            </a:r>
            <a:r>
              <a:rPr lang="en-US" i="1" dirty="0" smtClean="0"/>
              <a:t> </a:t>
            </a:r>
            <a:r>
              <a:rPr lang="en-US" i="1" dirty="0" err="1" smtClean="0"/>
              <a:t>aries</a:t>
            </a:r>
            <a:r>
              <a:rPr lang="en-US" dirty="0" smtClean="0"/>
              <a:t> </a:t>
            </a:r>
            <a:r>
              <a:rPr lang="en-US" dirty="0"/>
              <a:t>F: </a:t>
            </a:r>
            <a:r>
              <a:rPr lang="en-US" dirty="0" err="1" smtClean="0"/>
              <a:t>Bovidae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97977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Phenylketonuric</a:t>
            </a:r>
            <a:r>
              <a:rPr lang="en-US" dirty="0">
                <a:solidFill>
                  <a:srgbClr val="FF0000"/>
                </a:solidFill>
              </a:rPr>
              <a:t> infants </a:t>
            </a:r>
            <a:r>
              <a:rPr lang="en-US" dirty="0"/>
              <a:t>who are born without the enzyme </a:t>
            </a:r>
            <a:r>
              <a:rPr lang="en-US" b="1" dirty="0"/>
              <a:t>phenylalanine </a:t>
            </a:r>
            <a:r>
              <a:rPr lang="en-US" b="1" dirty="0" err="1" smtClean="0"/>
              <a:t>hydroxylase</a:t>
            </a:r>
            <a:endParaRPr lang="en-US" b="1" dirty="0" smtClean="0"/>
          </a:p>
          <a:p>
            <a:r>
              <a:rPr lang="en-US" b="1" dirty="0" smtClean="0"/>
              <a:t> </a:t>
            </a:r>
            <a:r>
              <a:rPr lang="en-US" dirty="0" smtClean="0"/>
              <a:t>develop </a:t>
            </a:r>
            <a:r>
              <a:rPr lang="en-US" dirty="0">
                <a:solidFill>
                  <a:srgbClr val="92D050"/>
                </a:solidFill>
              </a:rPr>
              <a:t>motor disturbances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 smtClean="0"/>
              <a:t>light </a:t>
            </a:r>
            <a:r>
              <a:rPr lang="en-US" dirty="0"/>
              <a:t>coloration of the skin, hair, and eyes; </a:t>
            </a:r>
            <a:endParaRPr lang="en-US" dirty="0" smtClean="0"/>
          </a:p>
          <a:p>
            <a:r>
              <a:rPr lang="en-US" dirty="0" smtClean="0"/>
              <a:t>and </a:t>
            </a:r>
            <a:r>
              <a:rPr lang="en-US" dirty="0"/>
              <a:t>in early childhood remain mentally </a:t>
            </a:r>
            <a:r>
              <a:rPr lang="en-US" dirty="0" smtClean="0"/>
              <a:t>retarded.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251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mucous lining of the stomach is either stripped off and minced or it is scraped off</a:t>
            </a:r>
            <a:r>
              <a:rPr lang="en-US" dirty="0" smtClean="0"/>
              <a:t>;</a:t>
            </a:r>
          </a:p>
          <a:p>
            <a:r>
              <a:rPr lang="en-US" dirty="0" smtClean="0"/>
              <a:t> The </a:t>
            </a:r>
            <a:r>
              <a:rPr lang="en-US" dirty="0"/>
              <a:t>pulp is placed in water and acidified with </a:t>
            </a:r>
            <a:r>
              <a:rPr lang="en-US" dirty="0" err="1" smtClean="0"/>
              <a:t>HCl</a:t>
            </a:r>
            <a:r>
              <a:rPr lang="en-US" dirty="0" smtClean="0"/>
              <a:t> and </a:t>
            </a:r>
            <a:r>
              <a:rPr lang="en-US" dirty="0"/>
              <a:t>is kept at body </a:t>
            </a:r>
            <a:r>
              <a:rPr lang="en-US" dirty="0" smtClean="0"/>
              <a:t>temperature-37 C </a:t>
            </a:r>
          </a:p>
          <a:p>
            <a:r>
              <a:rPr lang="en-US" dirty="0" smtClean="0"/>
              <a:t>until </a:t>
            </a:r>
            <a:r>
              <a:rPr lang="en-US" dirty="0"/>
              <a:t>autolysis has taken place- about </a:t>
            </a:r>
            <a:r>
              <a:rPr lang="en-US" dirty="0" smtClean="0"/>
              <a:t>2hrs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 smtClean="0"/>
              <a:t>giving </a:t>
            </a:r>
            <a:r>
              <a:rPr lang="en-US" dirty="0"/>
              <a:t>a clear liquid containing pepsin and peptones from the mucous tissue.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60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013570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liquid is filtered </a:t>
            </a:r>
            <a:endParaRPr lang="en-US" dirty="0" smtClean="0"/>
          </a:p>
          <a:p>
            <a:r>
              <a:rPr lang="en-US" dirty="0" smtClean="0"/>
              <a:t>sodium </a:t>
            </a:r>
            <a:r>
              <a:rPr lang="en-US" dirty="0"/>
              <a:t>chloride or ammonium </a:t>
            </a:r>
            <a:r>
              <a:rPr lang="en-US" dirty="0" err="1"/>
              <a:t>sulphate</a:t>
            </a:r>
            <a:r>
              <a:rPr lang="en-US" dirty="0"/>
              <a:t> is added until the liquid is about half-</a:t>
            </a:r>
            <a:r>
              <a:rPr lang="en-US" dirty="0" err="1"/>
              <a:t>satured</a:t>
            </a:r>
            <a:r>
              <a:rPr lang="en-US" dirty="0"/>
              <a:t> with the salt,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pepsin is precipitated </a:t>
            </a:r>
            <a:endParaRPr lang="en-US" dirty="0" smtClean="0"/>
          </a:p>
          <a:p>
            <a:r>
              <a:rPr lang="en-US" dirty="0" smtClean="0"/>
              <a:t>while </a:t>
            </a:r>
            <a:r>
              <a:rPr lang="en-US" dirty="0"/>
              <a:t>peptones remain in solution.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61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873164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precipitate is collected, suspended in water in a </a:t>
            </a:r>
            <a:r>
              <a:rPr lang="en-US" dirty="0" err="1" smtClean="0"/>
              <a:t>dialyser</a:t>
            </a:r>
            <a:r>
              <a:rPr lang="en-US" dirty="0" smtClean="0"/>
              <a:t> and </a:t>
            </a:r>
          </a:p>
          <a:p>
            <a:r>
              <a:rPr lang="en-US" dirty="0" smtClean="0"/>
              <a:t>the salt is precipitated ( concentrated) by adding alcohol; </a:t>
            </a:r>
          </a:p>
          <a:p>
            <a:r>
              <a:rPr lang="en-US" dirty="0" smtClean="0"/>
              <a:t>the precipitated pepsin is collected and dried at low temperature, by pouring on glass plates, thus forming “Scale pepsin”</a:t>
            </a:r>
          </a:p>
          <a:p>
            <a:r>
              <a:rPr lang="en-US" dirty="0" smtClean="0"/>
              <a:t>                                    OR</a:t>
            </a:r>
            <a:endParaRPr lang="en-US" dirty="0"/>
          </a:p>
          <a:p>
            <a:r>
              <a:rPr lang="en-US" dirty="0"/>
              <a:t>The solution in the </a:t>
            </a:r>
            <a:r>
              <a:rPr lang="en-US" dirty="0" err="1"/>
              <a:t>dialyser</a:t>
            </a:r>
            <a:r>
              <a:rPr lang="en-US" dirty="0"/>
              <a:t> may be evaporated in a </a:t>
            </a:r>
            <a:r>
              <a:rPr lang="en-US" dirty="0" err="1"/>
              <a:t>vaccum</a:t>
            </a:r>
            <a:r>
              <a:rPr lang="en-US" dirty="0"/>
              <a:t> at a temperature below 45C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the residue is powdered to form “Spongy Pepsin”.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62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3253129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Description/Characters/Properties of Pepsin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occurs as lustrous, transparent or translucent scales (transmitting light), or in granular or spongy masses.</a:t>
            </a:r>
          </a:p>
          <a:p>
            <a:r>
              <a:rPr lang="en-US" b="1" dirty="0" smtClean="0"/>
              <a:t> Color: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light yellow to light brown, </a:t>
            </a:r>
          </a:p>
          <a:p>
            <a:pPr>
              <a:buNone/>
            </a:pPr>
            <a:r>
              <a:rPr lang="en-US" dirty="0" smtClean="0"/>
              <a:t>   or a fine white or cream-colored amorphous powder.</a:t>
            </a:r>
          </a:p>
          <a:p>
            <a:r>
              <a:rPr lang="en-US" b="1" dirty="0" smtClean="0"/>
              <a:t>Taste: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an acidic or saline taste, slightly bitter.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6320610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pH: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most effective at a pH of about 1.8, but in neutral or alkaline media  entirely inactive.</a:t>
            </a:r>
          </a:p>
          <a:p>
            <a:r>
              <a:rPr lang="en-US" b="1" dirty="0" smtClean="0"/>
              <a:t>Temperature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     most active at 37-40C; and is completely destroyed at a temperature of 70C.</a:t>
            </a:r>
          </a:p>
          <a:p>
            <a:r>
              <a:rPr lang="en-US" b="1" dirty="0" smtClean="0"/>
              <a:t>Solubility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      soluble in water and dilute acid</a:t>
            </a:r>
          </a:p>
          <a:p>
            <a:pPr>
              <a:buNone/>
            </a:pPr>
            <a:r>
              <a:rPr lang="en-US" dirty="0" smtClean="0"/>
              <a:t>      insoluble in alcohol, chloroform and ether.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64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Molecular weight:</a:t>
            </a:r>
          </a:p>
          <a:p>
            <a:pPr>
              <a:buNone/>
            </a:pPr>
            <a:r>
              <a:rPr lang="en-US" dirty="0" smtClean="0"/>
              <a:t>                   35,500.</a:t>
            </a:r>
          </a:p>
          <a:p>
            <a:r>
              <a:rPr lang="en-US" b="1" dirty="0" smtClean="0"/>
              <a:t>Standards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    Pepsin digests not less than 3000 and not more than 3500 times its weight of coagulated egg albumin.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65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Uses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Pepsin is administered to assist gastric digestion in deficient gastric secretion and dyspepsia. </a:t>
            </a:r>
          </a:p>
          <a:p>
            <a:pPr lvl="0"/>
            <a:r>
              <a:rPr lang="en-US" dirty="0" smtClean="0"/>
              <a:t>used in the manufacturing of peptones; peptones are mainly used as tonic in food supplement; or sometimes injected S/C for treatment of certain diseases. </a:t>
            </a:r>
          </a:p>
          <a:p>
            <a:r>
              <a:rPr lang="en-US" dirty="0" smtClean="0"/>
              <a:t>one of the components of “digestive enzyme formulations.”     e.g. </a:t>
            </a:r>
            <a:r>
              <a:rPr lang="en-US" dirty="0" err="1" smtClean="0"/>
              <a:t>Syp</a:t>
            </a:r>
            <a:r>
              <a:rPr lang="en-US" dirty="0" smtClean="0"/>
              <a:t>. </a:t>
            </a:r>
            <a:r>
              <a:rPr lang="en-US" dirty="0" err="1" smtClean="0"/>
              <a:t>Camozyme</a:t>
            </a:r>
            <a:r>
              <a:rPr lang="en-US" dirty="0" smtClean="0"/>
              <a:t> , </a:t>
            </a:r>
          </a:p>
          <a:p>
            <a:r>
              <a:rPr lang="en-US" dirty="0" err="1" smtClean="0"/>
              <a:t>Syp</a:t>
            </a:r>
            <a:r>
              <a:rPr lang="en-US" dirty="0" smtClean="0"/>
              <a:t>. </a:t>
            </a:r>
            <a:r>
              <a:rPr lang="en-US" dirty="0" err="1" smtClean="0"/>
              <a:t>Eplazyme</a:t>
            </a:r>
            <a:endParaRPr lang="en-US" dirty="0" smtClean="0"/>
          </a:p>
          <a:p>
            <a:r>
              <a:rPr lang="en-US" dirty="0" err="1" smtClean="0"/>
              <a:t>Syp</a:t>
            </a:r>
            <a:r>
              <a:rPr lang="en-US" dirty="0" smtClean="0"/>
              <a:t>. </a:t>
            </a:r>
            <a:r>
              <a:rPr lang="en-US" dirty="0" err="1" smtClean="0"/>
              <a:t>Plasenzym</a:t>
            </a:r>
            <a:r>
              <a:rPr lang="en-US" dirty="0" smtClean="0"/>
              <a:t> (Pacific).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66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/>
              <a:t>Pancreatic enzyme</a:t>
            </a:r>
            <a:r>
              <a:rPr lang="en-US" b="1" dirty="0" smtClean="0"/>
              <a:t>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Contain a mixture of amylase, lipase and proteases.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67</a:t>
            </a:fld>
            <a:endParaRPr lang="en-US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b="1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4727448"/>
          </a:xfrm>
        </p:spPr>
        <p:txBody>
          <a:bodyPr>
            <a:normAutofit/>
          </a:bodyPr>
          <a:lstStyle/>
          <a:p>
            <a:r>
              <a:rPr lang="hr-HR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PANCREATIN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an alcohol-derived extract of hog pancreas with relatively low concentrations of lipase and proteolytic enzymes.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Source: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Pancreas of hog, </a:t>
            </a:r>
            <a:r>
              <a:rPr lang="en-US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scrofa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var. </a:t>
            </a:r>
            <a:r>
              <a:rPr lang="en-US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Domesticus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Gray (Fam. </a:t>
            </a:r>
            <a:r>
              <a:rPr lang="en-US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Suidae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); </a:t>
            </a:r>
          </a:p>
          <a:p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Ox, </a:t>
            </a:r>
            <a:r>
              <a:rPr lang="en-US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Baus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taurus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fam. </a:t>
            </a:r>
            <a:r>
              <a:rPr lang="en-US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Bovidae</a:t>
            </a:r>
            <a:endParaRPr lang="hr-HR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850041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F8045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F8045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F8045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F8045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F8045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F8045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F8045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F8045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Preparation</a:t>
            </a:r>
          </a:p>
          <a:p>
            <a:r>
              <a:rPr lang="en-US" dirty="0" smtClean="0"/>
              <a:t>The pancreas is a gland lying just inside the posterior wall of the abdomen</a:t>
            </a:r>
          </a:p>
          <a:p>
            <a:r>
              <a:rPr lang="en-US" dirty="0" smtClean="0"/>
              <a:t>The fresh glands are minced </a:t>
            </a:r>
          </a:p>
          <a:p>
            <a:r>
              <a:rPr lang="en-US" dirty="0" smtClean="0"/>
              <a:t>Extraction by the methods employed in the manufacture of pepsin</a:t>
            </a:r>
          </a:p>
          <a:p>
            <a:r>
              <a:rPr lang="en-US" dirty="0" smtClean="0"/>
              <a:t>The methods used for obtaining </a:t>
            </a:r>
            <a:r>
              <a:rPr lang="en-US" dirty="0" err="1" smtClean="0"/>
              <a:t>pancreatin</a:t>
            </a:r>
            <a:r>
              <a:rPr lang="en-US" dirty="0" smtClean="0"/>
              <a:t> are esp. developed &amp; carefully kept </a:t>
            </a:r>
            <a:r>
              <a:rPr lang="en-US" dirty="0" err="1" smtClean="0"/>
              <a:t>secrect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Similarly, increased enzyme activity accelerates the formation of a certain product/substance,</a:t>
            </a:r>
          </a:p>
          <a:p>
            <a:r>
              <a:rPr lang="en-US" dirty="0" smtClean="0"/>
              <a:t> that may be essential for a particular function.</a:t>
            </a:r>
          </a:p>
          <a:p>
            <a:r>
              <a:rPr lang="en-US" dirty="0" smtClean="0"/>
              <a:t>e.g. When an enzyme, </a:t>
            </a:r>
            <a:r>
              <a:rPr lang="en-US" dirty="0" smtClean="0">
                <a:solidFill>
                  <a:srgbClr val="00B050"/>
                </a:solidFill>
              </a:rPr>
              <a:t>tyrosine </a:t>
            </a:r>
            <a:r>
              <a:rPr lang="en-US" dirty="0" err="1" smtClean="0">
                <a:solidFill>
                  <a:srgbClr val="00B050"/>
                </a:solidFill>
              </a:rPr>
              <a:t>hydroxylases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/>
              <a:t>activity is increased, </a:t>
            </a:r>
          </a:p>
          <a:p>
            <a:r>
              <a:rPr lang="en-US" dirty="0" smtClean="0"/>
              <a:t>more epinephrine is produced </a:t>
            </a:r>
          </a:p>
          <a:p>
            <a:r>
              <a:rPr lang="en-US" dirty="0" smtClean="0"/>
              <a:t>causes increased heart rate.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Properties:</a:t>
            </a:r>
          </a:p>
          <a:p>
            <a:r>
              <a:rPr lang="en-US" dirty="0" err="1" smtClean="0"/>
              <a:t>Colour</a:t>
            </a:r>
            <a:r>
              <a:rPr lang="en-US" dirty="0" smtClean="0"/>
              <a:t> : cream </a:t>
            </a:r>
            <a:r>
              <a:rPr lang="en-US" dirty="0" err="1" smtClean="0"/>
              <a:t>coloured</a:t>
            </a:r>
            <a:r>
              <a:rPr lang="en-US" dirty="0" smtClean="0"/>
              <a:t> amorphous powder</a:t>
            </a:r>
          </a:p>
          <a:p>
            <a:r>
              <a:rPr lang="en-US" dirty="0" err="1" smtClean="0"/>
              <a:t>Odour</a:t>
            </a:r>
            <a:r>
              <a:rPr lang="en-US" dirty="0" smtClean="0"/>
              <a:t>:  faint </a:t>
            </a:r>
            <a:r>
              <a:rPr lang="en-US" dirty="0" err="1" smtClean="0"/>
              <a:t>charcteristic</a:t>
            </a:r>
            <a:r>
              <a:rPr lang="en-US" dirty="0" smtClean="0"/>
              <a:t>, but not offensive</a:t>
            </a:r>
          </a:p>
          <a:p>
            <a:r>
              <a:rPr lang="en-US" dirty="0" smtClean="0"/>
              <a:t>pH: greatest activity in neutral or faintly alkaline sol</a:t>
            </a:r>
          </a:p>
          <a:p>
            <a:r>
              <a:rPr lang="en-US" dirty="0" smtClean="0"/>
              <a:t>Mineral acids or alkali hydroxides render inert</a:t>
            </a:r>
          </a:p>
          <a:p>
            <a:r>
              <a:rPr lang="en-US" dirty="0" smtClean="0"/>
              <a:t>Excess of alkali carbonates inhibit action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70</a:t>
            </a:fld>
            <a:endParaRPr lang="en-US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 Constituents &amp; </a:t>
            </a:r>
            <a:r>
              <a:rPr lang="en-US" b="1" dirty="0" err="1" smtClean="0"/>
              <a:t>Stds</a:t>
            </a:r>
            <a:endParaRPr lang="en-US" b="1" dirty="0" smtClean="0"/>
          </a:p>
          <a:p>
            <a:r>
              <a:rPr lang="en-US" dirty="0" smtClean="0"/>
              <a:t>Contain  in each mg, not less than 25 NF Units of amylase activity</a:t>
            </a:r>
          </a:p>
          <a:p>
            <a:r>
              <a:rPr lang="en-US" dirty="0" smtClean="0"/>
              <a:t>not less than 2.0  NF Units of lipase activity</a:t>
            </a:r>
          </a:p>
          <a:p>
            <a:r>
              <a:rPr lang="en-US" dirty="0" smtClean="0"/>
              <a:t>not less than 25 NF Units of protease activity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71</a:t>
            </a:fld>
            <a:endParaRPr lang="en-US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Uses</a:t>
            </a:r>
          </a:p>
          <a:p>
            <a:r>
              <a:rPr lang="en-US" dirty="0" smtClean="0"/>
              <a:t>A digestive aid</a:t>
            </a:r>
          </a:p>
          <a:p>
            <a:r>
              <a:rPr lang="en-US" dirty="0" smtClean="0"/>
              <a:t>In prep of predigested food for invalids</a:t>
            </a:r>
          </a:p>
          <a:p>
            <a:r>
              <a:rPr lang="en-US" dirty="0" smtClean="0"/>
              <a:t>Enteric coated granules in treating infants with celiac  disease &amp;related pancreatic deficiencies</a:t>
            </a:r>
          </a:p>
          <a:p>
            <a:r>
              <a:rPr lang="en-US" dirty="0" smtClean="0"/>
              <a:t>Usual Dose: 325 mg to 1 g tab; cap or granules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72</a:t>
            </a:fld>
            <a:endParaRPr lang="en-US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PANCRELIPASE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enriched preparation.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Essentially a more con: form of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pancreatin</a:t>
            </a:r>
            <a:endParaRPr lang="hr-H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Pancrelipase has approximately 12 times the lipolytic activity and more than 4 times the proteolytic activity of pancreatin.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/>
              <a:t>Contain  in each mg, not less than 24 NF Units of amylase activity</a:t>
            </a:r>
          </a:p>
          <a:p>
            <a:r>
              <a:rPr lang="en-US" dirty="0" smtClean="0"/>
              <a:t>not less than 24  NF Units of lipase activity</a:t>
            </a:r>
          </a:p>
          <a:p>
            <a:r>
              <a:rPr lang="en-US" dirty="0" smtClean="0"/>
              <a:t>not less than 100 NF Units of protease activity</a:t>
            </a:r>
          </a:p>
          <a:p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hr-H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err="1"/>
              <a:t>Pancreatic</a:t>
            </a:r>
            <a:r>
              <a:rPr lang="hr-HR" b="1" dirty="0"/>
              <a:t> </a:t>
            </a:r>
            <a:r>
              <a:rPr lang="hr-HR" b="1" dirty="0" err="1"/>
              <a:t>enzyme</a:t>
            </a:r>
            <a:r>
              <a:rPr lang="hr-HR" b="1" dirty="0"/>
              <a:t> </a:t>
            </a:r>
            <a:r>
              <a:rPr lang="hr-HR" b="1" dirty="0" err="1"/>
              <a:t>supplements</a:t>
            </a:r>
            <a:endParaRPr lang="hr-HR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4284250"/>
          </a:xfrm>
        </p:spPr>
        <p:txBody>
          <a:bodyPr>
            <a:normAutofit lnSpcReduction="10000"/>
          </a:bodyPr>
          <a:lstStyle/>
          <a:p>
            <a:r>
              <a:rPr lang="hr-HR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Pancrelipase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available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both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enteric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coated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enteric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coated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preparations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Formulations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vary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amounts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lipase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amylase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protease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Pancrelipase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enzymes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rapidly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permanently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inactivated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gastric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acids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hr-HR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</a:t>
            </a:r>
            <a:r>
              <a:rPr lang="hr-HR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hr-HR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enteric</a:t>
            </a:r>
            <a:r>
              <a:rPr lang="hr-HR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hr-HR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coated</a:t>
            </a:r>
            <a:r>
              <a:rPr lang="hr-HR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preparations</a:t>
            </a:r>
            <a:r>
              <a:rPr lang="hr-HR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hr-HR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hr-HR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iokase</a:t>
            </a:r>
            <a:r>
              <a:rPr lang="hr-HR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tablets</a:t>
            </a:r>
            <a:r>
              <a:rPr lang="hr-HR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 </a:t>
            </a:r>
            <a:r>
              <a:rPr lang="hr-HR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powder</a:t>
            </a:r>
            <a:r>
              <a:rPr lang="hr-HR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hr-HR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should</a:t>
            </a:r>
            <a:r>
              <a:rPr lang="hr-HR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</a:t>
            </a:r>
            <a:r>
              <a:rPr lang="hr-HR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given</a:t>
            </a:r>
            <a:r>
              <a:rPr lang="hr-HR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</a:t>
            </a:r>
            <a:r>
              <a:rPr lang="hr-HR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proton </a:t>
            </a:r>
            <a:r>
              <a:rPr lang="hr-HR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pump</a:t>
            </a:r>
            <a:r>
              <a:rPr lang="hr-HR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inhibitors</a:t>
            </a:r>
            <a:r>
              <a:rPr lang="hr-HR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hr-HR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9728440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F8045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F8045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F8045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F8045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F8045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F8045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F8045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F8045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Uses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 as digestive aid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In controlling </a:t>
            </a:r>
            <a:r>
              <a:rPr lang="en-US" dirty="0" err="1" smtClean="0">
                <a:solidFill>
                  <a:srgbClr val="C00000"/>
                </a:solidFill>
              </a:rPr>
              <a:t>steatorrhoea</a:t>
            </a:r>
            <a:r>
              <a:rPr lang="en-US" dirty="0" smtClean="0"/>
              <a:t> to increase the intestinal absorption of fat</a:t>
            </a:r>
          </a:p>
          <a:p>
            <a:pPr>
              <a:buNone/>
            </a:pPr>
            <a:r>
              <a:rPr lang="en-US" dirty="0" smtClean="0"/>
              <a:t>                        </a:t>
            </a:r>
            <a:r>
              <a:rPr lang="en-US" sz="2200" dirty="0" err="1" smtClean="0">
                <a:solidFill>
                  <a:srgbClr val="C00000"/>
                </a:solidFill>
              </a:rPr>
              <a:t>steatorrhoea</a:t>
            </a:r>
            <a:r>
              <a:rPr lang="en-US" sz="2200" dirty="0" smtClean="0">
                <a:solidFill>
                  <a:srgbClr val="C00000"/>
                </a:solidFill>
              </a:rPr>
              <a:t>: </a:t>
            </a:r>
            <a:r>
              <a:rPr lang="en-US" sz="2200" dirty="0" smtClean="0"/>
              <a:t>excessive fat discharge in </a:t>
            </a:r>
            <a:r>
              <a:rPr lang="en-US" sz="2200" dirty="0" err="1" smtClean="0"/>
              <a:t>faeces</a:t>
            </a:r>
            <a:r>
              <a:rPr lang="en-US" sz="2200" dirty="0" smtClean="0"/>
              <a:t>  </a:t>
            </a:r>
            <a:endParaRPr lang="en-US" sz="2200" dirty="0"/>
          </a:p>
        </p:txBody>
      </p:sp>
    </p:spTree>
  </p:cSld>
  <p:clrMapOvr>
    <a:masterClrMapping/>
  </p:clrMapOvr>
  <p:transition>
    <p:fade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3742563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Enteric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coated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formulations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 more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commonly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used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Pancrelipase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preparations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administered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each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meal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snack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Dosing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should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individualized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according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age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weight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patient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degree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pancreatic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insufficiency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amount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dietary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fat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intake</a:t>
            </a:r>
            <a:r>
              <a:rPr lang="hr-H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hr-H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365844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4321183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hr-HR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</a:t>
            </a:r>
            <a:r>
              <a:rPr lang="hr-HR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patients</a:t>
            </a:r>
            <a:r>
              <a:rPr lang="hr-HR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</a:t>
            </a:r>
            <a:r>
              <a:rPr lang="hr-HR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feeding</a:t>
            </a:r>
            <a:r>
              <a:rPr lang="hr-HR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tubes</a:t>
            </a:r>
            <a:r>
              <a:rPr lang="hr-HR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hr-HR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microspheres</a:t>
            </a:r>
            <a:r>
              <a:rPr lang="hr-HR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</a:t>
            </a:r>
            <a:r>
              <a:rPr lang="hr-HR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</a:t>
            </a:r>
            <a:r>
              <a:rPr lang="hr-HR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mixed</a:t>
            </a:r>
            <a:r>
              <a:rPr lang="hr-HR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</a:t>
            </a:r>
            <a:r>
              <a:rPr lang="hr-HR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enteral</a:t>
            </a:r>
            <a:r>
              <a:rPr lang="hr-HR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feeding</a:t>
            </a:r>
            <a:r>
              <a:rPr lang="hr-HR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prior to </a:t>
            </a:r>
            <a:r>
              <a:rPr lang="hr-HR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administration</a:t>
            </a:r>
            <a:r>
              <a:rPr lang="hr-HR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hr-HR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hr-HR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capsules</a:t>
            </a:r>
            <a:r>
              <a:rPr lang="hr-HR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should</a:t>
            </a:r>
            <a:r>
              <a:rPr lang="hr-HR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</a:t>
            </a:r>
            <a:r>
              <a:rPr lang="hr-HR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swallowed</a:t>
            </a:r>
            <a:r>
              <a:rPr lang="hr-HR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hr-HR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chewed, pancreatic enzymes may c</a:t>
            </a:r>
          </a:p>
          <a:p>
            <a:r>
              <a:rPr lang="hr-HR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Excessive ause oropharyngeal mucositis. doses may cause diarrhea and abdominal pain.</a:t>
            </a:r>
            <a:endParaRPr lang="hr-HR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867249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err="1"/>
              <a:t>Pancreatic</a:t>
            </a:r>
            <a:r>
              <a:rPr lang="hr-HR" b="1" dirty="0"/>
              <a:t> </a:t>
            </a:r>
            <a:r>
              <a:rPr lang="hr-HR" b="1" dirty="0" err="1"/>
              <a:t>enzyme</a:t>
            </a:r>
            <a:r>
              <a:rPr lang="hr-HR" b="1" dirty="0"/>
              <a:t> </a:t>
            </a:r>
            <a:r>
              <a:rPr lang="hr-HR" b="1" dirty="0" err="1"/>
              <a:t>supplements</a:t>
            </a:r>
            <a:endParaRPr lang="hr-HR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4001095"/>
          </a:xfrm>
          <a:solidFill>
            <a:srgbClr val="00206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hr-HR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high purine content of pancreas extracts may lead to hyperuricosuria and renal stones.</a:t>
            </a:r>
          </a:p>
        </p:txBody>
      </p:sp>
    </p:spTree>
    <p:extLst>
      <p:ext uri="{BB962C8B-B14F-4D97-AF65-F5344CB8AC3E}">
        <p14:creationId xmlns="" xmlns:p14="http://schemas.microsoft.com/office/powerpoint/2010/main" val="139635591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           References:</a:t>
            </a:r>
          </a:p>
          <a:p>
            <a:r>
              <a:rPr lang="en-US" dirty="0" smtClean="0"/>
              <a:t>Tyler VE, Brady LR.</a:t>
            </a:r>
            <a:r>
              <a:rPr lang="en-US" b="1" dirty="0" smtClean="0"/>
              <a:t>  Pharmacognosy</a:t>
            </a:r>
            <a:r>
              <a:rPr lang="en-US" dirty="0" smtClean="0"/>
              <a:t>.10</a:t>
            </a:r>
            <a:r>
              <a:rPr lang="en-US" baseline="30000" dirty="0" smtClean="0"/>
              <a:t>th</a:t>
            </a:r>
            <a:r>
              <a:rPr lang="en-US" dirty="0" smtClean="0"/>
              <a:t> Ed. Lea &amp; </a:t>
            </a:r>
            <a:r>
              <a:rPr lang="en-US" dirty="0" err="1" smtClean="0"/>
              <a:t>Febiger</a:t>
            </a:r>
            <a:r>
              <a:rPr lang="en-US" dirty="0" smtClean="0"/>
              <a:t>; 2009.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Cyclooxygenase </a:t>
            </a:r>
            <a:r>
              <a:rPr lang="en-US" dirty="0"/>
              <a:t>causes the oxidation of </a:t>
            </a:r>
            <a:r>
              <a:rPr lang="en-US" dirty="0" err="1"/>
              <a:t>arachidonic</a:t>
            </a:r>
            <a:r>
              <a:rPr lang="en-US" dirty="0"/>
              <a:t> acid to prostaglandins </a:t>
            </a:r>
            <a:r>
              <a:rPr lang="en-US" dirty="0">
                <a:solidFill>
                  <a:srgbClr val="7030A0"/>
                </a:solidFill>
              </a:rPr>
              <a:t>(PGs), </a:t>
            </a:r>
            <a:r>
              <a:rPr lang="en-US" dirty="0"/>
              <a:t>which are pain</a:t>
            </a:r>
            <a:r>
              <a:rPr lang="en-US" dirty="0" smtClean="0"/>
              <a:t>, fever</a:t>
            </a:r>
            <a:r>
              <a:rPr lang="en-US" dirty="0"/>
              <a:t>, and inflammation etc. causing in human beings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</a:t>
            </a:r>
            <a:r>
              <a:rPr lang="en-US" dirty="0"/>
              <a:t>inhibition of cyclooxygenase </a:t>
            </a:r>
            <a:r>
              <a:rPr lang="en-US" dirty="0" smtClean="0"/>
              <a:t>enzyme by NSAIDs </a:t>
            </a:r>
            <a:r>
              <a:rPr lang="en-US" dirty="0"/>
              <a:t>causes inhibition of oxidation of </a:t>
            </a:r>
            <a:r>
              <a:rPr lang="en-US" dirty="0" err="1"/>
              <a:t>arachidonic</a:t>
            </a:r>
            <a:r>
              <a:rPr lang="en-US" dirty="0"/>
              <a:t> acid to </a:t>
            </a:r>
            <a:r>
              <a:rPr lang="en-US" dirty="0" err="1" smtClean="0"/>
              <a:t>PGs.</a:t>
            </a:r>
            <a:endParaRPr lang="en-US" dirty="0" smtClean="0"/>
          </a:p>
          <a:p>
            <a:r>
              <a:rPr lang="en-US" dirty="0"/>
              <a:t>So no inflammation, fever and pain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076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In addition to the action, the </a:t>
            </a:r>
            <a:r>
              <a:rPr lang="en-US" dirty="0" smtClean="0">
                <a:solidFill>
                  <a:srgbClr val="C00000"/>
                </a:solidFill>
              </a:rPr>
              <a:t>pharmacokinetics</a:t>
            </a:r>
            <a:r>
              <a:rPr lang="en-US" dirty="0" smtClean="0"/>
              <a:t>, </a:t>
            </a:r>
            <a:r>
              <a:rPr lang="en-US" dirty="0">
                <a:solidFill>
                  <a:srgbClr val="7030A0"/>
                </a:solidFill>
              </a:rPr>
              <a:t>drug interactions </a:t>
            </a:r>
            <a:r>
              <a:rPr lang="en-US" dirty="0"/>
              <a:t>and </a:t>
            </a:r>
            <a:r>
              <a:rPr lang="en-US" dirty="0">
                <a:solidFill>
                  <a:srgbClr val="FF0000"/>
                </a:solidFill>
              </a:rPr>
              <a:t>toxicities </a:t>
            </a:r>
            <a:r>
              <a:rPr lang="en-US" dirty="0"/>
              <a:t>of many drugs depend upon enzyme activity</a:t>
            </a:r>
            <a:r>
              <a:rPr lang="en-US" dirty="0" smtClean="0"/>
              <a:t>.</a:t>
            </a:r>
          </a:p>
          <a:p>
            <a:r>
              <a:rPr lang="en-US" dirty="0"/>
              <a:t>The enzymes responsible for these phenomena are called </a:t>
            </a:r>
            <a:r>
              <a:rPr lang="en-US" dirty="0">
                <a:solidFill>
                  <a:srgbClr val="00B050"/>
                </a:solidFill>
              </a:rPr>
              <a:t>drug-metabolizing enzymes </a:t>
            </a:r>
            <a:r>
              <a:rPr lang="en-US" dirty="0"/>
              <a:t>and are located predominantly in the liver. </a:t>
            </a:r>
            <a:endParaRPr lang="en-US" dirty="0" smtClean="0"/>
          </a:p>
          <a:p>
            <a:r>
              <a:rPr lang="en-US" dirty="0"/>
              <a:t>E.g. Cytochrome </a:t>
            </a:r>
            <a:r>
              <a:rPr lang="en-US" dirty="0">
                <a:solidFill>
                  <a:srgbClr val="FFC000"/>
                </a:solidFill>
              </a:rPr>
              <a:t>P-450</a:t>
            </a:r>
            <a:r>
              <a:rPr lang="en-US" dirty="0"/>
              <a:t> and </a:t>
            </a:r>
            <a:r>
              <a:rPr lang="en-US" dirty="0" err="1" smtClean="0"/>
              <a:t>glucuronosyl</a:t>
            </a:r>
            <a:r>
              <a:rPr lang="en-US" dirty="0" smtClean="0"/>
              <a:t> </a:t>
            </a:r>
            <a:r>
              <a:rPr lang="en-US" dirty="0" err="1"/>
              <a:t>transferase</a:t>
            </a:r>
            <a:r>
              <a:rPr lang="en-US" dirty="0"/>
              <a:t>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19B-7E80-4EA1-9CC7-352B74CC0B7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509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1723</TotalTime>
  <Words>3223</Words>
  <Application>Microsoft Office PowerPoint</Application>
  <PresentationFormat>On-screen Show (4:3)</PresentationFormat>
  <Paragraphs>461</Paragraphs>
  <Slides>79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79</vt:i4>
      </vt:variant>
    </vt:vector>
  </HeadingPairs>
  <TitlesOfParts>
    <vt:vector size="80" baseType="lpstr">
      <vt:lpstr>Office Theme</vt:lpstr>
      <vt:lpstr>ENZYMES</vt:lpstr>
      <vt:lpstr>Slide 2</vt:lpstr>
      <vt:lpstr> Intro &amp;  Imp. </vt:lpstr>
      <vt:lpstr>Slide 4</vt:lpstr>
      <vt:lpstr>Continue</vt:lpstr>
      <vt:lpstr>Continue</vt:lpstr>
      <vt:lpstr>Slide 7</vt:lpstr>
      <vt:lpstr>Continue</vt:lpstr>
      <vt:lpstr>Continue</vt:lpstr>
      <vt:lpstr>PROPERTIES OF ENZYME</vt:lpstr>
      <vt:lpstr>Continue</vt:lpstr>
      <vt:lpstr>Slide 12</vt:lpstr>
      <vt:lpstr>   ENZYMES OBTAINED FROM PLANT SOURCE (PHYTOENZYMES)</vt:lpstr>
      <vt:lpstr>PAPAIN</vt:lpstr>
      <vt:lpstr>Slide 15</vt:lpstr>
      <vt:lpstr>Slide 16</vt:lpstr>
      <vt:lpstr>Continue</vt:lpstr>
      <vt:lpstr>Preparation or collection</vt:lpstr>
      <vt:lpstr>Continue</vt:lpstr>
      <vt:lpstr>Continue</vt:lpstr>
      <vt:lpstr>Characters</vt:lpstr>
      <vt:lpstr>Chemical constituents</vt:lpstr>
      <vt:lpstr>Continue</vt:lpstr>
      <vt:lpstr>Uses</vt:lpstr>
      <vt:lpstr>Continue</vt:lpstr>
      <vt:lpstr>BROMELAIN OR BROMELIN</vt:lpstr>
      <vt:lpstr>Slide 27</vt:lpstr>
      <vt:lpstr>Habit &amp; Habitat</vt:lpstr>
      <vt:lpstr>Slide 29</vt:lpstr>
      <vt:lpstr>Slide 30</vt:lpstr>
      <vt:lpstr>Slide 31</vt:lpstr>
      <vt:lpstr>Slide 32</vt:lpstr>
      <vt:lpstr>Properties</vt:lpstr>
      <vt:lpstr>Collection</vt:lpstr>
      <vt:lpstr>Chemical constituents</vt:lpstr>
      <vt:lpstr>Slide 36</vt:lpstr>
      <vt:lpstr>Slide 37</vt:lpstr>
      <vt:lpstr>Uses</vt:lpstr>
      <vt:lpstr>Continue</vt:lpstr>
      <vt:lpstr>Slide 40</vt:lpstr>
      <vt:lpstr>Slide 41</vt:lpstr>
      <vt:lpstr>MALT EXTRACT</vt:lpstr>
      <vt:lpstr>Barley plant (in the field)</vt:lpstr>
      <vt:lpstr>Slide 44</vt:lpstr>
      <vt:lpstr>Slide 45</vt:lpstr>
      <vt:lpstr>Continue</vt:lpstr>
      <vt:lpstr>Continue</vt:lpstr>
      <vt:lpstr>Continue</vt:lpstr>
      <vt:lpstr>Continue</vt:lpstr>
      <vt:lpstr>Characters</vt:lpstr>
      <vt:lpstr>Uses</vt:lpstr>
      <vt:lpstr>RENNIN OR CHYMOSIN OR RENNEY</vt:lpstr>
      <vt:lpstr>Preparation</vt:lpstr>
      <vt:lpstr>Cont…………</vt:lpstr>
      <vt:lpstr>Properties</vt:lpstr>
      <vt:lpstr>Continue</vt:lpstr>
      <vt:lpstr>Uses</vt:lpstr>
      <vt:lpstr>PEPSIN OR PEPSINUM </vt:lpstr>
      <vt:lpstr>Biological source (Pepsin)</vt:lpstr>
      <vt:lpstr>Preparation</vt:lpstr>
      <vt:lpstr>Continue</vt:lpstr>
      <vt:lpstr>Continue</vt:lpstr>
      <vt:lpstr>Description/Characters/Properties of Pepsin</vt:lpstr>
      <vt:lpstr>Continue</vt:lpstr>
      <vt:lpstr>Continue</vt:lpstr>
      <vt:lpstr>Uses</vt:lpstr>
      <vt:lpstr>Pancreatic enzymes</vt:lpstr>
      <vt:lpstr>Slide 68</vt:lpstr>
      <vt:lpstr>Slide 69</vt:lpstr>
      <vt:lpstr>Slide 70</vt:lpstr>
      <vt:lpstr>Slide 71</vt:lpstr>
      <vt:lpstr>Slide 72</vt:lpstr>
      <vt:lpstr>PANCRELIPASE</vt:lpstr>
      <vt:lpstr>Pancreatic enzyme supplements</vt:lpstr>
      <vt:lpstr>Slide 75</vt:lpstr>
      <vt:lpstr>Slide 76</vt:lpstr>
      <vt:lpstr>Slide 77</vt:lpstr>
      <vt:lpstr>Pancreatic enzyme supplements</vt:lpstr>
      <vt:lpstr>Slide 79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ENZYMES</dc:title>
  <dc:creator>Smart Tech</dc:creator>
  <cp:lastModifiedBy>A A COMPUTER</cp:lastModifiedBy>
  <cp:revision>144</cp:revision>
  <dcterms:created xsi:type="dcterms:W3CDTF">2020-01-31T18:29:23Z</dcterms:created>
  <dcterms:modified xsi:type="dcterms:W3CDTF">2020-03-29T15:07:26Z</dcterms:modified>
</cp:coreProperties>
</file>